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8288000" cy="10287000"/>
  <p:notesSz cx="6858000" cy="9144000"/>
  <p:embeddedFontLst>
    <p:embeddedFont>
      <p:font typeface="DM Sans Bold" panose="020B0604020202020204" charset="0"/>
      <p:regular r:id="rId20"/>
    </p:embeddedFont>
    <p:embeddedFont>
      <p:font typeface="Source Sans 3" panose="020B0604020202020204" charset="0"/>
      <p:regular r:id="rId21"/>
    </p:embeddedFont>
    <p:embeddedFont>
      <p:font typeface="Source Sans 3 Bol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06000" y="0"/>
            <a:ext cx="8382000" cy="10287000"/>
          </a:xfrm>
          <a:custGeom>
            <a:avLst/>
            <a:gdLst/>
            <a:ahLst/>
            <a:cxnLst/>
            <a:rect l="l" t="t" r="r" b="b"/>
            <a:pathLst>
              <a:path w="8382000" h="10287000">
                <a:moveTo>
                  <a:pt x="0" y="0"/>
                </a:moveTo>
                <a:lnTo>
                  <a:pt x="8382000" y="0"/>
                </a:lnTo>
                <a:lnTo>
                  <a:pt x="8382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5" b="-65"/>
            </a:stretch>
          </a:blipFill>
          <a:ln cap="sq">
            <a:noFill/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9144000" y="0"/>
            <a:ext cx="4000500" cy="10287000"/>
            <a:chOff x="0" y="0"/>
            <a:chExt cx="533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334000" cy="13716000"/>
            </a:xfrm>
            <a:custGeom>
              <a:avLst/>
              <a:gdLst/>
              <a:ahLst/>
              <a:cxnLst/>
              <a:rect l="l" t="t" r="r" b="b"/>
              <a:pathLst>
                <a:path w="5334000" h="13716000">
                  <a:moveTo>
                    <a:pt x="0" y="0"/>
                  </a:moveTo>
                  <a:lnTo>
                    <a:pt x="5334000" y="0"/>
                  </a:lnTo>
                  <a:lnTo>
                    <a:pt x="5334000" y="13716000"/>
                  </a:lnTo>
                  <a:lnTo>
                    <a:pt x="0" y="13716000"/>
                  </a:lnTo>
                  <a:close/>
                </a:path>
              </a:pathLst>
            </a:custGeom>
            <a:gradFill rotWithShape="1">
              <a:gsLst>
                <a:gs pos="0">
                  <a:srgbClr val="102A43">
                    <a:alpha val="100000"/>
                  </a:srgbClr>
                </a:gs>
                <a:gs pos="100000">
                  <a:srgbClr val="102A43">
                    <a:alpha val="0"/>
                  </a:srgbClr>
                </a:gs>
              </a:gsLst>
              <a:lin ang="16200000"/>
            </a:gra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3340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47750" y="1438275"/>
            <a:ext cx="66675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15">
                <a:solidFill>
                  <a:srgbClr val="F2C14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PSIKOLOGI KOGNITIF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47750" y="2514600"/>
            <a:ext cx="8572500" cy="2520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65"/>
              </a:lnSpc>
            </a:pPr>
            <a:r>
              <a:rPr lang="en-US" sz="93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Memori</a:t>
            </a:r>
          </a:p>
          <a:p>
            <a:pPr algn="l">
              <a:lnSpc>
                <a:spcPts val="9765"/>
              </a:lnSpc>
            </a:pPr>
            <a:r>
              <a:rPr lang="en-US" sz="93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Kerja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7750" y="5400675"/>
            <a:ext cx="7239000" cy="837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2"/>
              </a:lnSpc>
            </a:pPr>
            <a:r>
              <a:rPr lang="en-US" sz="255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Sistem aktif yang menjaga, memilih, dan mengolah informasi saat pikiran bekerja.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47750" y="8543925"/>
            <a:ext cx="7810500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1800" dirty="0">
                <a:solidFill>
                  <a:srgbClr val="DFECEA"/>
                </a:solidFill>
                <a:latin typeface="Source Sans 3"/>
                <a:ea typeface="Source Sans 3"/>
                <a:cs typeface="Source Sans 3"/>
                <a:sym typeface="Source Sans 3"/>
              </a:rPr>
              <a:t>Inayah Wibawanti, </a:t>
            </a:r>
            <a:r>
              <a:rPr lang="en-US" sz="1800" dirty="0" err="1">
                <a:solidFill>
                  <a:srgbClr val="DFECEA"/>
                </a:solidFill>
                <a:latin typeface="Source Sans 3"/>
                <a:ea typeface="Source Sans 3"/>
                <a:cs typeface="Source Sans 3"/>
                <a:sym typeface="Source Sans 3"/>
              </a:rPr>
              <a:t>M.Si</a:t>
            </a:r>
            <a:r>
              <a:rPr lang="en-US" sz="1800" dirty="0">
                <a:solidFill>
                  <a:srgbClr val="DFECEA"/>
                </a:solidFill>
                <a:latin typeface="Source Sans 3"/>
                <a:ea typeface="Source Sans 3"/>
                <a:cs typeface="Source Sans 3"/>
                <a:sym typeface="Source Sans 3"/>
              </a:rPr>
              <a:t>, </a:t>
            </a:r>
            <a:r>
              <a:rPr lang="en-US" sz="1800" dirty="0" err="1">
                <a:solidFill>
                  <a:srgbClr val="DFECEA"/>
                </a:solidFill>
                <a:latin typeface="Source Sans 3"/>
                <a:ea typeface="Source Sans 3"/>
                <a:cs typeface="Source Sans 3"/>
                <a:sym typeface="Source Sans 3"/>
              </a:rPr>
              <a:t>Psikolog</a:t>
            </a:r>
            <a:r>
              <a:rPr lang="en-US" sz="1800" dirty="0">
                <a:solidFill>
                  <a:srgbClr val="DFECEA"/>
                </a:solidFill>
                <a:latin typeface="Source Sans 3"/>
                <a:ea typeface="Source Sans 3"/>
                <a:cs typeface="Source Sans 3"/>
                <a:sym typeface="Source Sans 3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590550"/>
            <a:ext cx="762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16A6A1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03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19062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72B3A"/>
                </a:solidFill>
                <a:latin typeface="DM Sans Bold"/>
                <a:ea typeface="DM Sans Bold"/>
                <a:cs typeface="DM Sans Bold"/>
                <a:sym typeface="DM Sans Bold"/>
              </a:rPr>
              <a:t>Dari penyimpanan ke pemrosesan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1981200"/>
            <a:ext cx="16192500" cy="28575"/>
            <a:chOff x="0" y="0"/>
            <a:chExt cx="21590000" cy="38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90000" cy="38100"/>
            </a:xfrm>
            <a:custGeom>
              <a:avLst/>
              <a:gdLst/>
              <a:ahLst/>
              <a:cxnLst/>
              <a:rect l="l" t="t" r="r" b="b"/>
              <a:pathLst>
                <a:path w="21590000" h="38100">
                  <a:moveTo>
                    <a:pt x="0" y="0"/>
                  </a:moveTo>
                  <a:lnTo>
                    <a:pt x="21590000" y="0"/>
                  </a:lnTo>
                  <a:lnTo>
                    <a:pt x="21590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FECEA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90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33500" y="3714750"/>
            <a:ext cx="4762500" cy="2095500"/>
            <a:chOff x="0" y="0"/>
            <a:chExt cx="6350000" cy="2794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2794000"/>
            </a:xfrm>
            <a:custGeom>
              <a:avLst/>
              <a:gdLst/>
              <a:ahLst/>
              <a:cxnLst/>
              <a:rect l="l" t="t" r="r" b="b"/>
              <a:pathLst>
                <a:path w="6350000" h="2794000">
                  <a:moveTo>
                    <a:pt x="45720" y="0"/>
                  </a:moveTo>
                  <a:lnTo>
                    <a:pt x="6304280" y="0"/>
                  </a:lnTo>
                  <a:cubicBezTo>
                    <a:pt x="6316406" y="0"/>
                    <a:pt x="6328035" y="4817"/>
                    <a:pt x="6336609" y="13391"/>
                  </a:cubicBezTo>
                  <a:cubicBezTo>
                    <a:pt x="6345183" y="21965"/>
                    <a:pt x="6350000" y="33594"/>
                    <a:pt x="6350000" y="45720"/>
                  </a:cubicBezTo>
                  <a:lnTo>
                    <a:pt x="6350000" y="2748280"/>
                  </a:lnTo>
                  <a:cubicBezTo>
                    <a:pt x="6350000" y="2773531"/>
                    <a:pt x="6329530" y="2794000"/>
                    <a:pt x="6304280" y="2794000"/>
                  </a:cubicBezTo>
                  <a:lnTo>
                    <a:pt x="45720" y="2794000"/>
                  </a:lnTo>
                  <a:cubicBezTo>
                    <a:pt x="20470" y="2794000"/>
                    <a:pt x="0" y="2773531"/>
                    <a:pt x="0" y="2748280"/>
                  </a:cubicBezTo>
                  <a:lnTo>
                    <a:pt x="0" y="45720"/>
                  </a:lnTo>
                  <a:cubicBezTo>
                    <a:pt x="0" y="20470"/>
                    <a:pt x="20470" y="0"/>
                    <a:pt x="45720" y="0"/>
                  </a:cubicBezTo>
                  <a:close/>
                </a:path>
              </a:pathLst>
            </a:custGeom>
            <a:solidFill>
              <a:srgbClr val="607789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9525"/>
              <a:ext cx="6350000" cy="2784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MEMORI JANGKA PENDEK</a:t>
              </a:r>
            </a:p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wadah sementara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192000" y="3714750"/>
            <a:ext cx="4762500" cy="2095500"/>
            <a:chOff x="0" y="0"/>
            <a:chExt cx="6350000" cy="2794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2794000"/>
            </a:xfrm>
            <a:custGeom>
              <a:avLst/>
              <a:gdLst/>
              <a:ahLst/>
              <a:cxnLst/>
              <a:rect l="l" t="t" r="r" b="b"/>
              <a:pathLst>
                <a:path w="6350000" h="2794000">
                  <a:moveTo>
                    <a:pt x="45720" y="0"/>
                  </a:moveTo>
                  <a:lnTo>
                    <a:pt x="6304280" y="0"/>
                  </a:lnTo>
                  <a:cubicBezTo>
                    <a:pt x="6316406" y="0"/>
                    <a:pt x="6328035" y="4817"/>
                    <a:pt x="6336609" y="13391"/>
                  </a:cubicBezTo>
                  <a:cubicBezTo>
                    <a:pt x="6345183" y="21965"/>
                    <a:pt x="6350000" y="33594"/>
                    <a:pt x="6350000" y="45720"/>
                  </a:cubicBezTo>
                  <a:lnTo>
                    <a:pt x="6350000" y="2748280"/>
                  </a:lnTo>
                  <a:cubicBezTo>
                    <a:pt x="6350000" y="2773531"/>
                    <a:pt x="6329530" y="2794000"/>
                    <a:pt x="6304280" y="2794000"/>
                  </a:cubicBezTo>
                  <a:lnTo>
                    <a:pt x="45720" y="2794000"/>
                  </a:lnTo>
                  <a:cubicBezTo>
                    <a:pt x="20470" y="2794000"/>
                    <a:pt x="0" y="2773531"/>
                    <a:pt x="0" y="2748280"/>
                  </a:cubicBezTo>
                  <a:lnTo>
                    <a:pt x="0" y="45720"/>
                  </a:lnTo>
                  <a:cubicBezTo>
                    <a:pt x="0" y="20470"/>
                    <a:pt x="20470" y="0"/>
                    <a:pt x="45720" y="0"/>
                  </a:cubicBez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9525"/>
              <a:ext cx="6350000" cy="2784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MEMORI KERJA</a:t>
              </a:r>
            </a:p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sistem aktif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>
            <a:off x="6381750" y="4762500"/>
            <a:ext cx="5524500" cy="0"/>
          </a:xfrm>
          <a:prstGeom prst="line">
            <a:avLst/>
          </a:prstGeom>
          <a:ln w="76200" cap="rnd">
            <a:solidFill>
              <a:srgbClr val="F06C5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TextBox 14"/>
          <p:cNvSpPr txBox="1"/>
          <p:nvPr/>
        </p:nvSpPr>
        <p:spPr>
          <a:xfrm>
            <a:off x="2190750" y="6353175"/>
            <a:ext cx="3048000" cy="366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7"/>
              </a:lnSpc>
            </a:pPr>
            <a:r>
              <a:rPr lang="en-US" sz="2250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menahan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430000" y="6353175"/>
            <a:ext cx="6191250" cy="366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7"/>
              </a:lnSpc>
            </a:pPr>
            <a:r>
              <a:rPr lang="en-US" sz="2250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memilih • memperbarui • mengoordinasi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10000" y="8115300"/>
            <a:ext cx="10668000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2100" b="1">
                <a:solidFill>
                  <a:srgbClr val="172B3A"/>
                </a:solidFill>
                <a:latin typeface="DM Sans Bold"/>
                <a:ea typeface="DM Sans Bold"/>
                <a:cs typeface="DM Sans Bold"/>
                <a:sym typeface="DM Sans Bold"/>
              </a:rPr>
              <a:t>Perubahan kunci: informasi tidak hanya disimpan—ia dioperasikan sesuai tujuan.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590550"/>
            <a:ext cx="762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16A6A1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04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19062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72B3A"/>
                </a:solidFill>
                <a:latin typeface="DM Sans Bold"/>
                <a:ea typeface="DM Sans Bold"/>
                <a:cs typeface="DM Sans Bold"/>
                <a:sym typeface="DM Sans Bold"/>
              </a:rPr>
              <a:t>Konsep dasar memori kerja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1981200"/>
            <a:ext cx="16192500" cy="28575"/>
            <a:chOff x="0" y="0"/>
            <a:chExt cx="21590000" cy="38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90000" cy="38100"/>
            </a:xfrm>
            <a:custGeom>
              <a:avLst/>
              <a:gdLst/>
              <a:ahLst/>
              <a:cxnLst/>
              <a:rect l="l" t="t" r="r" b="b"/>
              <a:pathLst>
                <a:path w="21590000" h="38100">
                  <a:moveTo>
                    <a:pt x="0" y="0"/>
                  </a:moveTo>
                  <a:lnTo>
                    <a:pt x="21590000" y="0"/>
                  </a:lnTo>
                  <a:lnTo>
                    <a:pt x="21590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FECEA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90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7750" y="3143250"/>
            <a:ext cx="4953000" cy="3714750"/>
            <a:chOff x="0" y="0"/>
            <a:chExt cx="6604000" cy="4953000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6604000" cy="4953000"/>
              <a:chOff x="0" y="0"/>
              <a:chExt cx="6604000" cy="4953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604000" cy="4953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0" h="4953000">
                    <a:moveTo>
                      <a:pt x="0" y="0"/>
                    </a:moveTo>
                    <a:lnTo>
                      <a:pt x="6604000" y="0"/>
                    </a:lnTo>
                    <a:lnTo>
                      <a:pt x="6604000" y="4953000"/>
                    </a:lnTo>
                    <a:lnTo>
                      <a:pt x="0" y="4953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6604000" cy="499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406400" y="352425"/>
              <a:ext cx="5791200" cy="34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04"/>
                </a:lnSpc>
              </a:pPr>
              <a:r>
                <a:rPr lang="en-US" sz="1575" b="1" spc="189">
                  <a:solidFill>
                    <a:srgbClr val="16A6A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AKTIF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06400" y="1012825"/>
              <a:ext cx="5791200" cy="445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172B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mempertahankan sambil memproses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477000" y="3143250"/>
            <a:ext cx="4953000" cy="3714750"/>
            <a:chOff x="0" y="0"/>
            <a:chExt cx="6604000" cy="4953000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6604000" cy="4953000"/>
              <a:chOff x="0" y="0"/>
              <a:chExt cx="6604000" cy="4953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604000" cy="4953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0" h="4953000">
                    <a:moveTo>
                      <a:pt x="0" y="0"/>
                    </a:moveTo>
                    <a:lnTo>
                      <a:pt x="6604000" y="0"/>
                    </a:lnTo>
                    <a:lnTo>
                      <a:pt x="6604000" y="4953000"/>
                    </a:lnTo>
                    <a:lnTo>
                      <a:pt x="0" y="4953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6604000" cy="499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406400" y="352425"/>
              <a:ext cx="5791200" cy="34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04"/>
                </a:lnSpc>
              </a:pPr>
              <a:r>
                <a:rPr lang="en-US" sz="1575" b="1" spc="189">
                  <a:solidFill>
                    <a:srgbClr val="16A6A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TERBATAS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06400" y="1012825"/>
              <a:ext cx="5791200" cy="445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172B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sumber daya cepat jenuh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906250" y="3143250"/>
            <a:ext cx="4953000" cy="3714750"/>
            <a:chOff x="0" y="0"/>
            <a:chExt cx="6604000" cy="4953000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6604000" cy="4953000"/>
              <a:chOff x="0" y="0"/>
              <a:chExt cx="6604000" cy="4953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604000" cy="4953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0" h="4953000">
                    <a:moveTo>
                      <a:pt x="0" y="0"/>
                    </a:moveTo>
                    <a:lnTo>
                      <a:pt x="6604000" y="0"/>
                    </a:lnTo>
                    <a:lnTo>
                      <a:pt x="6604000" y="4953000"/>
                    </a:lnTo>
                    <a:lnTo>
                      <a:pt x="0" y="4953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6604000" cy="499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406400" y="352425"/>
              <a:ext cx="5791200" cy="34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04"/>
                </a:lnSpc>
              </a:pPr>
              <a:r>
                <a:rPr lang="en-US" sz="1575" b="1" spc="189">
                  <a:solidFill>
                    <a:srgbClr val="16A6A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TERKONTROL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6400" y="1012825"/>
              <a:ext cx="5791200" cy="445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172B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dipandu tujuan dan perhatian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590550"/>
            <a:ext cx="762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F2C14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05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19062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‘Meja kerja’ kognitif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1981200"/>
            <a:ext cx="16192500" cy="28575"/>
            <a:chOff x="0" y="0"/>
            <a:chExt cx="21590000" cy="38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90000" cy="38100"/>
            </a:xfrm>
            <a:custGeom>
              <a:avLst/>
              <a:gdLst/>
              <a:ahLst/>
              <a:cxnLst/>
              <a:rect l="l" t="t" r="r" b="b"/>
              <a:pathLst>
                <a:path w="21590000" h="38100">
                  <a:moveTo>
                    <a:pt x="0" y="0"/>
                  </a:moveTo>
                  <a:lnTo>
                    <a:pt x="21590000" y="0"/>
                  </a:lnTo>
                  <a:lnTo>
                    <a:pt x="21590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90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809750" y="2905125"/>
            <a:ext cx="14668500" cy="345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6"/>
              </a:lnSpc>
            </a:pPr>
            <a:r>
              <a:rPr lang="en-US" sz="2625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Apa yang berada di atas meja dapat dipakai sekarang; yang tersingkir kehilangan prioritas.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809750" y="5905500"/>
            <a:ext cx="3619500" cy="1428750"/>
            <a:chOff x="0" y="0"/>
            <a:chExt cx="4826000" cy="1905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26000" cy="1905000"/>
            </a:xfrm>
            <a:custGeom>
              <a:avLst/>
              <a:gdLst/>
              <a:ahLst/>
              <a:cxnLst/>
              <a:rect l="l" t="t" r="r" b="b"/>
              <a:pathLst>
                <a:path w="4826000" h="1905000">
                  <a:moveTo>
                    <a:pt x="60158" y="0"/>
                  </a:moveTo>
                  <a:lnTo>
                    <a:pt x="4765842" y="0"/>
                  </a:lnTo>
                  <a:cubicBezTo>
                    <a:pt x="4799066" y="0"/>
                    <a:pt x="4826000" y="26934"/>
                    <a:pt x="4826000" y="60158"/>
                  </a:cubicBezTo>
                  <a:lnTo>
                    <a:pt x="4826000" y="1844842"/>
                  </a:lnTo>
                  <a:cubicBezTo>
                    <a:pt x="4826000" y="1878066"/>
                    <a:pt x="4799066" y="1905000"/>
                    <a:pt x="4765842" y="1905000"/>
                  </a:cubicBezTo>
                  <a:lnTo>
                    <a:pt x="60158" y="1905000"/>
                  </a:lnTo>
                  <a:cubicBezTo>
                    <a:pt x="26934" y="1905000"/>
                    <a:pt x="0" y="1878066"/>
                    <a:pt x="0" y="1844842"/>
                  </a:cubicBezTo>
                  <a:lnTo>
                    <a:pt x="0" y="60158"/>
                  </a:lnTo>
                  <a:cubicBezTo>
                    <a:pt x="0" y="26934"/>
                    <a:pt x="26934" y="0"/>
                    <a:pt x="60158" y="0"/>
                  </a:cubicBezTo>
                  <a:close/>
                </a:path>
              </a:pathLst>
            </a:custGeom>
            <a:solidFill>
              <a:srgbClr val="607789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9525"/>
              <a:ext cx="4826000" cy="1895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INFORMASI MASUK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048500" y="5143500"/>
            <a:ext cx="4191000" cy="2952750"/>
            <a:chOff x="0" y="0"/>
            <a:chExt cx="5588000" cy="3937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588000" cy="3937000"/>
            </a:xfrm>
            <a:custGeom>
              <a:avLst/>
              <a:gdLst/>
              <a:ahLst/>
              <a:cxnLst/>
              <a:rect l="l" t="t" r="r" b="b"/>
              <a:pathLst>
                <a:path w="5588000" h="3937000">
                  <a:moveTo>
                    <a:pt x="51955" y="0"/>
                  </a:moveTo>
                  <a:lnTo>
                    <a:pt x="5536045" y="0"/>
                  </a:lnTo>
                  <a:cubicBezTo>
                    <a:pt x="5549825" y="0"/>
                    <a:pt x="5563040" y="5474"/>
                    <a:pt x="5572783" y="15217"/>
                  </a:cubicBezTo>
                  <a:cubicBezTo>
                    <a:pt x="5582526" y="24961"/>
                    <a:pt x="5588000" y="38175"/>
                    <a:pt x="5588000" y="51955"/>
                  </a:cubicBezTo>
                  <a:lnTo>
                    <a:pt x="5588000" y="3885045"/>
                  </a:lnTo>
                  <a:cubicBezTo>
                    <a:pt x="5588000" y="3898825"/>
                    <a:pt x="5582526" y="3912040"/>
                    <a:pt x="5572783" y="3921783"/>
                  </a:cubicBezTo>
                  <a:cubicBezTo>
                    <a:pt x="5563040" y="3931526"/>
                    <a:pt x="5549825" y="3937000"/>
                    <a:pt x="5536045" y="3937000"/>
                  </a:cubicBezTo>
                  <a:lnTo>
                    <a:pt x="51955" y="3937000"/>
                  </a:lnTo>
                  <a:cubicBezTo>
                    <a:pt x="38175" y="3937000"/>
                    <a:pt x="24961" y="3931526"/>
                    <a:pt x="15217" y="3921783"/>
                  </a:cubicBezTo>
                  <a:cubicBezTo>
                    <a:pt x="5474" y="3912040"/>
                    <a:pt x="0" y="3898825"/>
                    <a:pt x="0" y="3885045"/>
                  </a:cubicBezTo>
                  <a:lnTo>
                    <a:pt x="0" y="51955"/>
                  </a:lnTo>
                  <a:cubicBezTo>
                    <a:pt x="0" y="38175"/>
                    <a:pt x="5474" y="24961"/>
                    <a:pt x="15217" y="15217"/>
                  </a:cubicBezTo>
                  <a:cubicBezTo>
                    <a:pt x="24961" y="5474"/>
                    <a:pt x="38175" y="0"/>
                    <a:pt x="51955" y="0"/>
                  </a:cubicBez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9525"/>
              <a:ext cx="5588000" cy="3927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RUANG KERJA</a:t>
              </a:r>
            </a:p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mental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858750" y="5905500"/>
            <a:ext cx="3619500" cy="1428750"/>
            <a:chOff x="0" y="0"/>
            <a:chExt cx="4826000" cy="1905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26000" cy="1905000"/>
            </a:xfrm>
            <a:custGeom>
              <a:avLst/>
              <a:gdLst/>
              <a:ahLst/>
              <a:cxnLst/>
              <a:rect l="l" t="t" r="r" b="b"/>
              <a:pathLst>
                <a:path w="4826000" h="1905000">
                  <a:moveTo>
                    <a:pt x="60158" y="0"/>
                  </a:moveTo>
                  <a:lnTo>
                    <a:pt x="4765842" y="0"/>
                  </a:lnTo>
                  <a:cubicBezTo>
                    <a:pt x="4799066" y="0"/>
                    <a:pt x="4826000" y="26934"/>
                    <a:pt x="4826000" y="60158"/>
                  </a:cubicBezTo>
                  <a:lnTo>
                    <a:pt x="4826000" y="1844842"/>
                  </a:lnTo>
                  <a:cubicBezTo>
                    <a:pt x="4826000" y="1878066"/>
                    <a:pt x="4799066" y="1905000"/>
                    <a:pt x="4765842" y="1905000"/>
                  </a:cubicBezTo>
                  <a:lnTo>
                    <a:pt x="60158" y="1905000"/>
                  </a:lnTo>
                  <a:cubicBezTo>
                    <a:pt x="26934" y="1905000"/>
                    <a:pt x="0" y="1878066"/>
                    <a:pt x="0" y="1844842"/>
                  </a:cubicBezTo>
                  <a:lnTo>
                    <a:pt x="0" y="60158"/>
                  </a:lnTo>
                  <a:cubicBezTo>
                    <a:pt x="0" y="26934"/>
                    <a:pt x="26934" y="0"/>
                    <a:pt x="60158" y="0"/>
                  </a:cubicBezTo>
                  <a:close/>
                </a:path>
              </a:pathLst>
            </a:custGeom>
            <a:solidFill>
              <a:srgbClr val="F06C5B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9525"/>
              <a:ext cx="4826000" cy="1895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RESPONS / KEPUTUSAN</a:t>
              </a:r>
            </a:p>
          </p:txBody>
        </p:sp>
      </p:grpSp>
      <p:sp>
        <p:nvSpPr>
          <p:cNvPr id="17" name="AutoShape 17"/>
          <p:cNvSpPr/>
          <p:nvPr/>
        </p:nvSpPr>
        <p:spPr>
          <a:xfrm>
            <a:off x="5619750" y="6619875"/>
            <a:ext cx="1143000" cy="0"/>
          </a:xfrm>
          <a:prstGeom prst="line">
            <a:avLst/>
          </a:prstGeom>
          <a:ln w="57150" cap="flat">
            <a:solidFill>
              <a:srgbClr val="F2C14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11525250" y="6619875"/>
            <a:ext cx="1047750" cy="0"/>
          </a:xfrm>
          <a:prstGeom prst="line">
            <a:avLst/>
          </a:prstGeom>
          <a:ln w="57150" cap="flat">
            <a:solidFill>
              <a:srgbClr val="F2C14E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590550"/>
            <a:ext cx="762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16A6A1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06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19062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72B3A"/>
                </a:solidFill>
                <a:latin typeface="DM Sans Bold"/>
                <a:ea typeface="DM Sans Bold"/>
                <a:cs typeface="DM Sans Bold"/>
                <a:sym typeface="DM Sans Bold"/>
              </a:rPr>
              <a:t>Model multi-komponen Baddeley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1981200"/>
            <a:ext cx="16192500" cy="28575"/>
            <a:chOff x="0" y="0"/>
            <a:chExt cx="21590000" cy="38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90000" cy="38100"/>
            </a:xfrm>
            <a:custGeom>
              <a:avLst/>
              <a:gdLst/>
              <a:ahLst/>
              <a:cxnLst/>
              <a:rect l="l" t="t" r="r" b="b"/>
              <a:pathLst>
                <a:path w="21590000" h="38100">
                  <a:moveTo>
                    <a:pt x="0" y="0"/>
                  </a:moveTo>
                  <a:lnTo>
                    <a:pt x="21590000" y="0"/>
                  </a:lnTo>
                  <a:lnTo>
                    <a:pt x="21590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FECEA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90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667500" y="2857500"/>
            <a:ext cx="4953000" cy="1428750"/>
            <a:chOff x="0" y="0"/>
            <a:chExt cx="6604000" cy="1905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604000" cy="1905000"/>
            </a:xfrm>
            <a:custGeom>
              <a:avLst/>
              <a:gdLst/>
              <a:ahLst/>
              <a:cxnLst/>
              <a:rect l="l" t="t" r="r" b="b"/>
              <a:pathLst>
                <a:path w="6604000" h="1905000">
                  <a:moveTo>
                    <a:pt x="43962" y="0"/>
                  </a:moveTo>
                  <a:lnTo>
                    <a:pt x="6560038" y="0"/>
                  </a:lnTo>
                  <a:cubicBezTo>
                    <a:pt x="6571698" y="0"/>
                    <a:pt x="6582880" y="4632"/>
                    <a:pt x="6591124" y="12876"/>
                  </a:cubicBezTo>
                  <a:cubicBezTo>
                    <a:pt x="6599368" y="21120"/>
                    <a:pt x="6604000" y="32302"/>
                    <a:pt x="6604000" y="43962"/>
                  </a:cubicBezTo>
                  <a:lnTo>
                    <a:pt x="6604000" y="1861039"/>
                  </a:lnTo>
                  <a:cubicBezTo>
                    <a:pt x="6604000" y="1872698"/>
                    <a:pt x="6599368" y="1883880"/>
                    <a:pt x="6591124" y="1892124"/>
                  </a:cubicBezTo>
                  <a:cubicBezTo>
                    <a:pt x="6582880" y="1900368"/>
                    <a:pt x="6571698" y="1905000"/>
                    <a:pt x="6560038" y="1905000"/>
                  </a:cubicBezTo>
                  <a:lnTo>
                    <a:pt x="43962" y="1905000"/>
                  </a:lnTo>
                  <a:cubicBezTo>
                    <a:pt x="32302" y="1905000"/>
                    <a:pt x="21120" y="1900368"/>
                    <a:pt x="12876" y="1892124"/>
                  </a:cubicBezTo>
                  <a:cubicBezTo>
                    <a:pt x="4632" y="1883880"/>
                    <a:pt x="0" y="1872698"/>
                    <a:pt x="0" y="1861039"/>
                  </a:cubicBezTo>
                  <a:lnTo>
                    <a:pt x="0" y="43962"/>
                  </a:lnTo>
                  <a:cubicBezTo>
                    <a:pt x="0" y="32302"/>
                    <a:pt x="4632" y="21120"/>
                    <a:pt x="12876" y="12876"/>
                  </a:cubicBezTo>
                  <a:cubicBezTo>
                    <a:pt x="21120" y="4632"/>
                    <a:pt x="32302" y="0"/>
                    <a:pt x="43962" y="0"/>
                  </a:cubicBezTo>
                  <a:close/>
                </a:path>
              </a:pathLst>
            </a:custGeom>
            <a:solidFill>
              <a:srgbClr val="F06C5B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9525"/>
              <a:ext cx="6604000" cy="1895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CENTRAL EXECUTIVE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19250" y="6667500"/>
            <a:ext cx="4095750" cy="1619250"/>
            <a:chOff x="0" y="0"/>
            <a:chExt cx="5461000" cy="2159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461000" cy="2159000"/>
            </a:xfrm>
            <a:custGeom>
              <a:avLst/>
              <a:gdLst/>
              <a:ahLst/>
              <a:cxnLst/>
              <a:rect l="l" t="t" r="r" b="b"/>
              <a:pathLst>
                <a:path w="5461000" h="2159000">
                  <a:moveTo>
                    <a:pt x="53163" y="0"/>
                  </a:moveTo>
                  <a:lnTo>
                    <a:pt x="5407837" y="0"/>
                  </a:lnTo>
                  <a:cubicBezTo>
                    <a:pt x="5421937" y="0"/>
                    <a:pt x="5435459" y="5601"/>
                    <a:pt x="5445429" y="15571"/>
                  </a:cubicBezTo>
                  <a:cubicBezTo>
                    <a:pt x="5455399" y="25541"/>
                    <a:pt x="5461000" y="39063"/>
                    <a:pt x="5461000" y="53163"/>
                  </a:cubicBezTo>
                  <a:lnTo>
                    <a:pt x="5461000" y="2105837"/>
                  </a:lnTo>
                  <a:cubicBezTo>
                    <a:pt x="5461000" y="2119937"/>
                    <a:pt x="5455399" y="2133459"/>
                    <a:pt x="5445429" y="2143429"/>
                  </a:cubicBezTo>
                  <a:cubicBezTo>
                    <a:pt x="5435459" y="2153399"/>
                    <a:pt x="5421937" y="2159000"/>
                    <a:pt x="5407837" y="2159000"/>
                  </a:cubicBezTo>
                  <a:lnTo>
                    <a:pt x="53163" y="2159000"/>
                  </a:lnTo>
                  <a:cubicBezTo>
                    <a:pt x="39063" y="2159000"/>
                    <a:pt x="25541" y="2153399"/>
                    <a:pt x="15571" y="2143429"/>
                  </a:cubicBezTo>
                  <a:cubicBezTo>
                    <a:pt x="5601" y="2133459"/>
                    <a:pt x="0" y="2119937"/>
                    <a:pt x="0" y="2105837"/>
                  </a:cubicBezTo>
                  <a:lnTo>
                    <a:pt x="0" y="53163"/>
                  </a:lnTo>
                  <a:cubicBezTo>
                    <a:pt x="0" y="39063"/>
                    <a:pt x="5601" y="25541"/>
                    <a:pt x="15571" y="15571"/>
                  </a:cubicBezTo>
                  <a:cubicBezTo>
                    <a:pt x="25541" y="5601"/>
                    <a:pt x="39063" y="0"/>
                    <a:pt x="53163" y="0"/>
                  </a:cubicBez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9525"/>
              <a:ext cx="5461000" cy="214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PHONOLOGICAL</a:t>
              </a:r>
            </a:p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LOOP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096125" y="6667500"/>
            <a:ext cx="4095750" cy="1619250"/>
            <a:chOff x="0" y="0"/>
            <a:chExt cx="5461000" cy="2159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461000" cy="2159000"/>
            </a:xfrm>
            <a:custGeom>
              <a:avLst/>
              <a:gdLst/>
              <a:ahLst/>
              <a:cxnLst/>
              <a:rect l="l" t="t" r="r" b="b"/>
              <a:pathLst>
                <a:path w="5461000" h="2159000">
                  <a:moveTo>
                    <a:pt x="53163" y="0"/>
                  </a:moveTo>
                  <a:lnTo>
                    <a:pt x="5407837" y="0"/>
                  </a:lnTo>
                  <a:cubicBezTo>
                    <a:pt x="5421937" y="0"/>
                    <a:pt x="5435459" y="5601"/>
                    <a:pt x="5445429" y="15571"/>
                  </a:cubicBezTo>
                  <a:cubicBezTo>
                    <a:pt x="5455399" y="25541"/>
                    <a:pt x="5461000" y="39063"/>
                    <a:pt x="5461000" y="53163"/>
                  </a:cubicBezTo>
                  <a:lnTo>
                    <a:pt x="5461000" y="2105837"/>
                  </a:lnTo>
                  <a:cubicBezTo>
                    <a:pt x="5461000" y="2119937"/>
                    <a:pt x="5455399" y="2133459"/>
                    <a:pt x="5445429" y="2143429"/>
                  </a:cubicBezTo>
                  <a:cubicBezTo>
                    <a:pt x="5435459" y="2153399"/>
                    <a:pt x="5421937" y="2159000"/>
                    <a:pt x="5407837" y="2159000"/>
                  </a:cubicBezTo>
                  <a:lnTo>
                    <a:pt x="53163" y="2159000"/>
                  </a:lnTo>
                  <a:cubicBezTo>
                    <a:pt x="39063" y="2159000"/>
                    <a:pt x="25541" y="2153399"/>
                    <a:pt x="15571" y="2143429"/>
                  </a:cubicBezTo>
                  <a:cubicBezTo>
                    <a:pt x="5601" y="2133459"/>
                    <a:pt x="0" y="2119937"/>
                    <a:pt x="0" y="2105837"/>
                  </a:cubicBezTo>
                  <a:lnTo>
                    <a:pt x="0" y="53163"/>
                  </a:lnTo>
                  <a:cubicBezTo>
                    <a:pt x="0" y="39063"/>
                    <a:pt x="5601" y="25541"/>
                    <a:pt x="15571" y="15571"/>
                  </a:cubicBezTo>
                  <a:cubicBezTo>
                    <a:pt x="25541" y="5601"/>
                    <a:pt x="39063" y="0"/>
                    <a:pt x="53163" y="0"/>
                  </a:cubicBez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9525"/>
              <a:ext cx="5461000" cy="214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172B3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EPISODIC</a:t>
              </a:r>
            </a:p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172B3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BUFFER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573000" y="6667500"/>
            <a:ext cx="4095750" cy="1619250"/>
            <a:chOff x="0" y="0"/>
            <a:chExt cx="5461000" cy="2159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461000" cy="2159000"/>
            </a:xfrm>
            <a:custGeom>
              <a:avLst/>
              <a:gdLst/>
              <a:ahLst/>
              <a:cxnLst/>
              <a:rect l="l" t="t" r="r" b="b"/>
              <a:pathLst>
                <a:path w="5461000" h="2159000">
                  <a:moveTo>
                    <a:pt x="53163" y="0"/>
                  </a:moveTo>
                  <a:lnTo>
                    <a:pt x="5407837" y="0"/>
                  </a:lnTo>
                  <a:cubicBezTo>
                    <a:pt x="5421937" y="0"/>
                    <a:pt x="5435459" y="5601"/>
                    <a:pt x="5445429" y="15571"/>
                  </a:cubicBezTo>
                  <a:cubicBezTo>
                    <a:pt x="5455399" y="25541"/>
                    <a:pt x="5461000" y="39063"/>
                    <a:pt x="5461000" y="53163"/>
                  </a:cubicBezTo>
                  <a:lnTo>
                    <a:pt x="5461000" y="2105837"/>
                  </a:lnTo>
                  <a:cubicBezTo>
                    <a:pt x="5461000" y="2119937"/>
                    <a:pt x="5455399" y="2133459"/>
                    <a:pt x="5445429" y="2143429"/>
                  </a:cubicBezTo>
                  <a:cubicBezTo>
                    <a:pt x="5435459" y="2153399"/>
                    <a:pt x="5421937" y="2159000"/>
                    <a:pt x="5407837" y="2159000"/>
                  </a:cubicBezTo>
                  <a:lnTo>
                    <a:pt x="53163" y="2159000"/>
                  </a:lnTo>
                  <a:cubicBezTo>
                    <a:pt x="39063" y="2159000"/>
                    <a:pt x="25541" y="2153399"/>
                    <a:pt x="15571" y="2143429"/>
                  </a:cubicBezTo>
                  <a:cubicBezTo>
                    <a:pt x="5601" y="2133459"/>
                    <a:pt x="0" y="2119937"/>
                    <a:pt x="0" y="2105837"/>
                  </a:cubicBezTo>
                  <a:lnTo>
                    <a:pt x="0" y="53163"/>
                  </a:lnTo>
                  <a:cubicBezTo>
                    <a:pt x="0" y="39063"/>
                    <a:pt x="5601" y="25541"/>
                    <a:pt x="15571" y="15571"/>
                  </a:cubicBezTo>
                  <a:cubicBezTo>
                    <a:pt x="25541" y="5601"/>
                    <a:pt x="39063" y="0"/>
                    <a:pt x="53163" y="0"/>
                  </a:cubicBez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9525"/>
              <a:ext cx="5461000" cy="214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VISUOSPATIAL</a:t>
              </a:r>
            </a:p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SKETCHPAD</a:t>
              </a:r>
            </a:p>
          </p:txBody>
        </p:sp>
      </p:grpSp>
      <p:sp>
        <p:nvSpPr>
          <p:cNvPr id="19" name="AutoShape 19"/>
          <p:cNvSpPr/>
          <p:nvPr/>
        </p:nvSpPr>
        <p:spPr>
          <a:xfrm flipH="1">
            <a:off x="3667125" y="4476750"/>
            <a:ext cx="5476875" cy="1905000"/>
          </a:xfrm>
          <a:prstGeom prst="line">
            <a:avLst/>
          </a:prstGeom>
          <a:ln w="38100" cap="flat">
            <a:solidFill>
              <a:srgbClr val="60778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9144000" y="4476750"/>
            <a:ext cx="0" cy="1905000"/>
          </a:xfrm>
          <a:prstGeom prst="line">
            <a:avLst/>
          </a:prstGeom>
          <a:ln w="38100" cap="flat">
            <a:solidFill>
              <a:srgbClr val="60778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9144000" y="4476750"/>
            <a:ext cx="5476875" cy="1905000"/>
          </a:xfrm>
          <a:prstGeom prst="line">
            <a:avLst/>
          </a:prstGeom>
          <a:ln w="38100" cap="flat">
            <a:solidFill>
              <a:srgbClr val="607789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590550"/>
            <a:ext cx="762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16A6A1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07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19062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72B3A"/>
                </a:solidFill>
                <a:latin typeface="DM Sans Bold"/>
                <a:ea typeface="DM Sans Bold"/>
                <a:cs typeface="DM Sans Bold"/>
                <a:sym typeface="DM Sans Bold"/>
              </a:rPr>
              <a:t>Central executive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1981200"/>
            <a:ext cx="16192500" cy="28575"/>
            <a:chOff x="0" y="0"/>
            <a:chExt cx="21590000" cy="38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90000" cy="38100"/>
            </a:xfrm>
            <a:custGeom>
              <a:avLst/>
              <a:gdLst/>
              <a:ahLst/>
              <a:cxnLst/>
              <a:rect l="l" t="t" r="r" b="b"/>
              <a:pathLst>
                <a:path w="21590000" h="38100">
                  <a:moveTo>
                    <a:pt x="0" y="0"/>
                  </a:moveTo>
                  <a:lnTo>
                    <a:pt x="21590000" y="0"/>
                  </a:lnTo>
                  <a:lnTo>
                    <a:pt x="21590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FECEA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90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7750" y="2952750"/>
            <a:ext cx="7620000" cy="2381250"/>
            <a:chOff x="0" y="0"/>
            <a:chExt cx="10160000" cy="3175000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10160000" cy="3175000"/>
              <a:chOff x="0" y="0"/>
              <a:chExt cx="10160000" cy="3175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0160000" cy="3175000"/>
              </a:xfrm>
              <a:custGeom>
                <a:avLst/>
                <a:gdLst/>
                <a:ahLst/>
                <a:cxnLst/>
                <a:rect l="l" t="t" r="r" b="b"/>
                <a:pathLst>
                  <a:path w="10160000" h="3175000">
                    <a:moveTo>
                      <a:pt x="0" y="0"/>
                    </a:moveTo>
                    <a:lnTo>
                      <a:pt x="10160000" y="0"/>
                    </a:lnTo>
                    <a:lnTo>
                      <a:pt x="10160000" y="3175000"/>
                    </a:lnTo>
                    <a:lnTo>
                      <a:pt x="0" y="3175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10160000" cy="3213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406400" y="352425"/>
              <a:ext cx="9347200" cy="34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04"/>
                </a:lnSpc>
              </a:pPr>
              <a:r>
                <a:rPr lang="en-US" sz="1575" b="1" spc="189">
                  <a:solidFill>
                    <a:srgbClr val="16A6A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FOKUS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06400" y="1012825"/>
              <a:ext cx="9347200" cy="445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172B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menahan sasaran relevan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239250" y="2952750"/>
            <a:ext cx="7620000" cy="2381250"/>
            <a:chOff x="0" y="0"/>
            <a:chExt cx="10160000" cy="3175000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0160000" cy="3175000"/>
              <a:chOff x="0" y="0"/>
              <a:chExt cx="10160000" cy="3175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0160000" cy="3175000"/>
              </a:xfrm>
              <a:custGeom>
                <a:avLst/>
                <a:gdLst/>
                <a:ahLst/>
                <a:cxnLst/>
                <a:rect l="l" t="t" r="r" b="b"/>
                <a:pathLst>
                  <a:path w="10160000" h="3175000">
                    <a:moveTo>
                      <a:pt x="0" y="0"/>
                    </a:moveTo>
                    <a:lnTo>
                      <a:pt x="10160000" y="0"/>
                    </a:lnTo>
                    <a:lnTo>
                      <a:pt x="10160000" y="3175000"/>
                    </a:lnTo>
                    <a:lnTo>
                      <a:pt x="0" y="3175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10160000" cy="3213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406400" y="352425"/>
              <a:ext cx="9347200" cy="34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04"/>
                </a:lnSpc>
              </a:pPr>
              <a:r>
                <a:rPr lang="en-US" sz="1575" b="1" spc="189">
                  <a:solidFill>
                    <a:srgbClr val="16A6A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ALIH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06400" y="1012825"/>
              <a:ext cx="9347200" cy="445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172B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memindahkan perhatian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5905500"/>
            <a:ext cx="7620000" cy="2381250"/>
            <a:chOff x="0" y="0"/>
            <a:chExt cx="10160000" cy="3175000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10160000" cy="3175000"/>
              <a:chOff x="0" y="0"/>
              <a:chExt cx="10160000" cy="3175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0160000" cy="3175000"/>
              </a:xfrm>
              <a:custGeom>
                <a:avLst/>
                <a:gdLst/>
                <a:ahLst/>
                <a:cxnLst/>
                <a:rect l="l" t="t" r="r" b="b"/>
                <a:pathLst>
                  <a:path w="10160000" h="3175000">
                    <a:moveTo>
                      <a:pt x="0" y="0"/>
                    </a:moveTo>
                    <a:lnTo>
                      <a:pt x="10160000" y="0"/>
                    </a:lnTo>
                    <a:lnTo>
                      <a:pt x="10160000" y="3175000"/>
                    </a:lnTo>
                    <a:lnTo>
                      <a:pt x="0" y="3175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0160000" cy="3213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406400" y="352425"/>
              <a:ext cx="9347200" cy="34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04"/>
                </a:lnSpc>
              </a:pPr>
              <a:r>
                <a:rPr lang="en-US" sz="1575" b="1" spc="189">
                  <a:solidFill>
                    <a:srgbClr val="16A6A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INHIBISI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6400" y="1012825"/>
              <a:ext cx="9347200" cy="445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172B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menekan distraksi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239250" y="5905500"/>
            <a:ext cx="7620000" cy="2381250"/>
            <a:chOff x="0" y="0"/>
            <a:chExt cx="10160000" cy="3175000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10160000" cy="3175000"/>
              <a:chOff x="0" y="0"/>
              <a:chExt cx="10160000" cy="31750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0160000" cy="3175000"/>
              </a:xfrm>
              <a:custGeom>
                <a:avLst/>
                <a:gdLst/>
                <a:ahLst/>
                <a:cxnLst/>
                <a:rect l="l" t="t" r="r" b="b"/>
                <a:pathLst>
                  <a:path w="10160000" h="3175000">
                    <a:moveTo>
                      <a:pt x="0" y="0"/>
                    </a:moveTo>
                    <a:lnTo>
                      <a:pt x="10160000" y="0"/>
                    </a:lnTo>
                    <a:lnTo>
                      <a:pt x="10160000" y="3175000"/>
                    </a:lnTo>
                    <a:lnTo>
                      <a:pt x="0" y="3175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10160000" cy="3213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406400" y="352425"/>
              <a:ext cx="9347200" cy="34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04"/>
                </a:lnSpc>
              </a:pPr>
              <a:r>
                <a:rPr lang="en-US" sz="1575" b="1" spc="189">
                  <a:solidFill>
                    <a:srgbClr val="16A6A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KOORDINASI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406400" y="1012825"/>
              <a:ext cx="9347200" cy="445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172B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membagi sumber daya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590550"/>
            <a:ext cx="762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16A6A1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08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19062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72B3A"/>
                </a:solidFill>
                <a:latin typeface="DM Sans Bold"/>
                <a:ea typeface="DM Sans Bold"/>
                <a:cs typeface="DM Sans Bold"/>
                <a:sym typeface="DM Sans Bold"/>
              </a:rPr>
              <a:t>Phonological loop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1981200"/>
            <a:ext cx="16192500" cy="28575"/>
            <a:chOff x="0" y="0"/>
            <a:chExt cx="21590000" cy="38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90000" cy="38100"/>
            </a:xfrm>
            <a:custGeom>
              <a:avLst/>
              <a:gdLst/>
              <a:ahLst/>
              <a:cxnLst/>
              <a:rect l="l" t="t" r="r" b="b"/>
              <a:pathLst>
                <a:path w="21590000" h="38100">
                  <a:moveTo>
                    <a:pt x="0" y="0"/>
                  </a:moveTo>
                  <a:lnTo>
                    <a:pt x="21590000" y="0"/>
                  </a:lnTo>
                  <a:lnTo>
                    <a:pt x="21590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FECEA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90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095500" y="4000500"/>
            <a:ext cx="4762500" cy="1905000"/>
            <a:chOff x="0" y="0"/>
            <a:chExt cx="6350000" cy="254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45720" y="0"/>
                  </a:moveTo>
                  <a:lnTo>
                    <a:pt x="6304280" y="0"/>
                  </a:lnTo>
                  <a:cubicBezTo>
                    <a:pt x="6316406" y="0"/>
                    <a:pt x="6328035" y="4817"/>
                    <a:pt x="6336609" y="13391"/>
                  </a:cubicBezTo>
                  <a:cubicBezTo>
                    <a:pt x="6345183" y="21965"/>
                    <a:pt x="6350000" y="33594"/>
                    <a:pt x="6350000" y="45720"/>
                  </a:cubicBezTo>
                  <a:lnTo>
                    <a:pt x="6350000" y="2494280"/>
                  </a:lnTo>
                  <a:cubicBezTo>
                    <a:pt x="6350000" y="2519531"/>
                    <a:pt x="6329530" y="2540000"/>
                    <a:pt x="6304280" y="2540000"/>
                  </a:cubicBezTo>
                  <a:lnTo>
                    <a:pt x="45720" y="2540000"/>
                  </a:lnTo>
                  <a:cubicBezTo>
                    <a:pt x="20470" y="2540000"/>
                    <a:pt x="0" y="2519531"/>
                    <a:pt x="0" y="2494280"/>
                  </a:cubicBezTo>
                  <a:lnTo>
                    <a:pt x="0" y="45720"/>
                  </a:lnTo>
                  <a:cubicBezTo>
                    <a:pt x="0" y="20470"/>
                    <a:pt x="20470" y="0"/>
                    <a:pt x="45720" y="0"/>
                  </a:cubicBez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9525"/>
              <a:ext cx="6350000" cy="2530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PENYIMPANAN</a:t>
              </a:r>
            </a:p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fonologis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430000" y="4000500"/>
            <a:ext cx="4762500" cy="1905000"/>
            <a:chOff x="0" y="0"/>
            <a:chExt cx="6350000" cy="254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45720" y="0"/>
                  </a:moveTo>
                  <a:lnTo>
                    <a:pt x="6304280" y="0"/>
                  </a:lnTo>
                  <a:cubicBezTo>
                    <a:pt x="6316406" y="0"/>
                    <a:pt x="6328035" y="4817"/>
                    <a:pt x="6336609" y="13391"/>
                  </a:cubicBezTo>
                  <a:cubicBezTo>
                    <a:pt x="6345183" y="21965"/>
                    <a:pt x="6350000" y="33594"/>
                    <a:pt x="6350000" y="45720"/>
                  </a:cubicBezTo>
                  <a:lnTo>
                    <a:pt x="6350000" y="2494280"/>
                  </a:lnTo>
                  <a:cubicBezTo>
                    <a:pt x="6350000" y="2519531"/>
                    <a:pt x="6329530" y="2540000"/>
                    <a:pt x="6304280" y="2540000"/>
                  </a:cubicBezTo>
                  <a:lnTo>
                    <a:pt x="45720" y="2540000"/>
                  </a:lnTo>
                  <a:cubicBezTo>
                    <a:pt x="20470" y="2540000"/>
                    <a:pt x="0" y="2519531"/>
                    <a:pt x="0" y="2494280"/>
                  </a:cubicBezTo>
                  <a:lnTo>
                    <a:pt x="0" y="45720"/>
                  </a:lnTo>
                  <a:cubicBezTo>
                    <a:pt x="0" y="20470"/>
                    <a:pt x="20470" y="0"/>
                    <a:pt x="45720" y="0"/>
                  </a:cubicBezTo>
                  <a:close/>
                </a:path>
              </a:pathLst>
            </a:custGeom>
            <a:solidFill>
              <a:srgbClr val="F06C5B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9525"/>
              <a:ext cx="6350000" cy="2530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 dirty="0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REHEARSAL</a:t>
              </a:r>
            </a:p>
            <a:p>
              <a:pPr algn="ctr">
                <a:lnSpc>
                  <a:spcPts val="2156"/>
                </a:lnSpc>
              </a:pPr>
              <a:r>
                <a:rPr lang="en-US" sz="1875" b="1" dirty="0" err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artikulatoris</a:t>
              </a:r>
              <a:endParaRPr lang="en-US" sz="1875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endParaRPr>
            </a:p>
          </p:txBody>
        </p:sp>
      </p:grpSp>
      <p:sp>
        <p:nvSpPr>
          <p:cNvPr id="13" name="AutoShape 13"/>
          <p:cNvSpPr/>
          <p:nvPr/>
        </p:nvSpPr>
        <p:spPr>
          <a:xfrm>
            <a:off x="7143750" y="4429125"/>
            <a:ext cx="4000500" cy="0"/>
          </a:xfrm>
          <a:prstGeom prst="line">
            <a:avLst/>
          </a:prstGeom>
          <a:ln w="57150" cap="flat">
            <a:solidFill>
              <a:srgbClr val="F2C14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flipH="1">
            <a:off x="7143750" y="5476875"/>
            <a:ext cx="4000500" cy="0"/>
          </a:xfrm>
          <a:prstGeom prst="line">
            <a:avLst/>
          </a:prstGeom>
          <a:ln w="57150" cap="flat">
            <a:solidFill>
              <a:srgbClr val="60778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TextBox 15"/>
          <p:cNvSpPr txBox="1"/>
          <p:nvPr/>
        </p:nvSpPr>
        <p:spPr>
          <a:xfrm>
            <a:off x="3810000" y="7467600"/>
            <a:ext cx="10668000" cy="332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8"/>
              </a:lnSpc>
            </a:pPr>
            <a:r>
              <a:rPr lang="en-US" sz="2475" b="1">
                <a:solidFill>
                  <a:srgbClr val="172B3A"/>
                </a:solidFill>
                <a:latin typeface="DM Sans Bold"/>
                <a:ea typeface="DM Sans Bold"/>
                <a:cs typeface="DM Sans Bold"/>
                <a:sym typeface="DM Sans Bold"/>
              </a:rPr>
              <a:t>Jejak bunyi memudar, lalu disegarkan melalui pengulangan subvokal.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590550"/>
            <a:ext cx="762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F2C14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09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19062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Visuospatial sketchpad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1981200"/>
            <a:ext cx="16192500" cy="28575"/>
            <a:chOff x="0" y="0"/>
            <a:chExt cx="21590000" cy="38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90000" cy="38100"/>
            </a:xfrm>
            <a:custGeom>
              <a:avLst/>
              <a:gdLst/>
              <a:ahLst/>
              <a:cxnLst/>
              <a:rect l="l" t="t" r="r" b="b"/>
              <a:pathLst>
                <a:path w="21590000" h="38100">
                  <a:moveTo>
                    <a:pt x="0" y="0"/>
                  </a:moveTo>
                  <a:lnTo>
                    <a:pt x="21590000" y="0"/>
                  </a:lnTo>
                  <a:lnTo>
                    <a:pt x="21590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90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714500" y="3124200"/>
            <a:ext cx="14859000" cy="741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70"/>
              </a:lnSpc>
            </a:pPr>
            <a:r>
              <a:rPr lang="en-US" sz="54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BENTUK  •  POSISI  •  GERAK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43250" y="4924425"/>
            <a:ext cx="12001500" cy="837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2"/>
              </a:lnSpc>
            </a:pPr>
            <a:r>
              <a:rPr lang="en-US" sz="255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Menjaga citra mental dan relasi spasial—misalnya saat membaca peta, membayangkan rotasi objek, atau mengatur langkah.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857750" y="7524750"/>
            <a:ext cx="8572500" cy="76200"/>
            <a:chOff x="0" y="0"/>
            <a:chExt cx="11430000" cy="101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430000" cy="101600"/>
            </a:xfrm>
            <a:custGeom>
              <a:avLst/>
              <a:gdLst/>
              <a:ahLst/>
              <a:cxnLst/>
              <a:rect l="l" t="t" r="r" b="b"/>
              <a:pathLst>
                <a:path w="11430000" h="101600">
                  <a:moveTo>
                    <a:pt x="0" y="0"/>
                  </a:moveTo>
                  <a:lnTo>
                    <a:pt x="11430000" y="0"/>
                  </a:lnTo>
                  <a:lnTo>
                    <a:pt x="11430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1430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590550"/>
            <a:ext cx="762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16A6A1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10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19062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72B3A"/>
                </a:solidFill>
                <a:latin typeface="DM Sans Bold"/>
                <a:ea typeface="DM Sans Bold"/>
                <a:cs typeface="DM Sans Bold"/>
                <a:sym typeface="DM Sans Bold"/>
              </a:rPr>
              <a:t>Episodic buffer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1981200"/>
            <a:ext cx="16192500" cy="28575"/>
            <a:chOff x="0" y="0"/>
            <a:chExt cx="21590000" cy="38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90000" cy="38100"/>
            </a:xfrm>
            <a:custGeom>
              <a:avLst/>
              <a:gdLst/>
              <a:ahLst/>
              <a:cxnLst/>
              <a:rect l="l" t="t" r="r" b="b"/>
              <a:pathLst>
                <a:path w="21590000" h="38100">
                  <a:moveTo>
                    <a:pt x="0" y="0"/>
                  </a:moveTo>
                  <a:lnTo>
                    <a:pt x="21590000" y="0"/>
                  </a:lnTo>
                  <a:lnTo>
                    <a:pt x="21590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FECEA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90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43000" y="4000500"/>
            <a:ext cx="3619500" cy="1524000"/>
            <a:chOff x="0" y="0"/>
            <a:chExt cx="4826000" cy="2032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26000" cy="2032000"/>
            </a:xfrm>
            <a:custGeom>
              <a:avLst/>
              <a:gdLst/>
              <a:ahLst/>
              <a:cxnLst/>
              <a:rect l="l" t="t" r="r" b="b"/>
              <a:pathLst>
                <a:path w="4826000" h="2032000">
                  <a:moveTo>
                    <a:pt x="60158" y="0"/>
                  </a:moveTo>
                  <a:lnTo>
                    <a:pt x="4765842" y="0"/>
                  </a:lnTo>
                  <a:cubicBezTo>
                    <a:pt x="4799066" y="0"/>
                    <a:pt x="4826000" y="26934"/>
                    <a:pt x="4826000" y="60158"/>
                  </a:cubicBezTo>
                  <a:lnTo>
                    <a:pt x="4826000" y="1971842"/>
                  </a:lnTo>
                  <a:cubicBezTo>
                    <a:pt x="4826000" y="2005066"/>
                    <a:pt x="4799066" y="2032000"/>
                    <a:pt x="4765842" y="2032000"/>
                  </a:cubicBezTo>
                  <a:lnTo>
                    <a:pt x="60158" y="2032000"/>
                  </a:lnTo>
                  <a:cubicBezTo>
                    <a:pt x="26934" y="2032000"/>
                    <a:pt x="0" y="2005066"/>
                    <a:pt x="0" y="1971842"/>
                  </a:cubicBezTo>
                  <a:lnTo>
                    <a:pt x="0" y="60158"/>
                  </a:lnTo>
                  <a:cubicBezTo>
                    <a:pt x="0" y="26934"/>
                    <a:pt x="26934" y="0"/>
                    <a:pt x="60158" y="0"/>
                  </a:cubicBez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9525"/>
              <a:ext cx="4826000" cy="2022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VERBAL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43000" y="6667500"/>
            <a:ext cx="3619500" cy="1524000"/>
            <a:chOff x="0" y="0"/>
            <a:chExt cx="4826000" cy="2032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26000" cy="2032000"/>
            </a:xfrm>
            <a:custGeom>
              <a:avLst/>
              <a:gdLst/>
              <a:ahLst/>
              <a:cxnLst/>
              <a:rect l="l" t="t" r="r" b="b"/>
              <a:pathLst>
                <a:path w="4826000" h="2032000">
                  <a:moveTo>
                    <a:pt x="60158" y="0"/>
                  </a:moveTo>
                  <a:lnTo>
                    <a:pt x="4765842" y="0"/>
                  </a:lnTo>
                  <a:cubicBezTo>
                    <a:pt x="4799066" y="0"/>
                    <a:pt x="4826000" y="26934"/>
                    <a:pt x="4826000" y="60158"/>
                  </a:cubicBezTo>
                  <a:lnTo>
                    <a:pt x="4826000" y="1971842"/>
                  </a:lnTo>
                  <a:cubicBezTo>
                    <a:pt x="4826000" y="2005066"/>
                    <a:pt x="4799066" y="2032000"/>
                    <a:pt x="4765842" y="2032000"/>
                  </a:cubicBezTo>
                  <a:lnTo>
                    <a:pt x="60158" y="2032000"/>
                  </a:lnTo>
                  <a:cubicBezTo>
                    <a:pt x="26934" y="2032000"/>
                    <a:pt x="0" y="2005066"/>
                    <a:pt x="0" y="1971842"/>
                  </a:cubicBezTo>
                  <a:lnTo>
                    <a:pt x="0" y="60158"/>
                  </a:lnTo>
                  <a:cubicBezTo>
                    <a:pt x="0" y="26934"/>
                    <a:pt x="26934" y="0"/>
                    <a:pt x="60158" y="0"/>
                  </a:cubicBez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9525"/>
              <a:ext cx="4826000" cy="2022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VISUAL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858000" y="4667250"/>
            <a:ext cx="4572000" cy="2667000"/>
            <a:chOff x="0" y="0"/>
            <a:chExt cx="6096000" cy="3556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096000" cy="3556000"/>
            </a:xfrm>
            <a:custGeom>
              <a:avLst/>
              <a:gdLst/>
              <a:ahLst/>
              <a:cxnLst/>
              <a:rect l="l" t="t" r="r" b="b"/>
              <a:pathLst>
                <a:path w="6096000" h="3556000">
                  <a:moveTo>
                    <a:pt x="47625" y="0"/>
                  </a:moveTo>
                  <a:lnTo>
                    <a:pt x="6048375" y="0"/>
                  </a:lnTo>
                  <a:cubicBezTo>
                    <a:pt x="6074678" y="0"/>
                    <a:pt x="6096000" y="21322"/>
                    <a:pt x="6096000" y="47625"/>
                  </a:cubicBezTo>
                  <a:lnTo>
                    <a:pt x="6096000" y="3508375"/>
                  </a:lnTo>
                  <a:cubicBezTo>
                    <a:pt x="6096000" y="3534678"/>
                    <a:pt x="6074678" y="3556000"/>
                    <a:pt x="6048375" y="3556000"/>
                  </a:cubicBezTo>
                  <a:lnTo>
                    <a:pt x="47625" y="3556000"/>
                  </a:lnTo>
                  <a:cubicBezTo>
                    <a:pt x="21322" y="3556000"/>
                    <a:pt x="0" y="3534678"/>
                    <a:pt x="0" y="3508375"/>
                  </a:cubicBezTo>
                  <a:lnTo>
                    <a:pt x="0" y="47625"/>
                  </a:lnTo>
                  <a:cubicBezTo>
                    <a:pt x="0" y="21322"/>
                    <a:pt x="21322" y="0"/>
                    <a:pt x="47625" y="0"/>
                  </a:cubicBez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9525"/>
              <a:ext cx="6096000" cy="3546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172B3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EPISODE TERPADU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525500" y="5334000"/>
            <a:ext cx="3619500" cy="1524000"/>
            <a:chOff x="0" y="0"/>
            <a:chExt cx="4826000" cy="2032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826000" cy="2032000"/>
            </a:xfrm>
            <a:custGeom>
              <a:avLst/>
              <a:gdLst/>
              <a:ahLst/>
              <a:cxnLst/>
              <a:rect l="l" t="t" r="r" b="b"/>
              <a:pathLst>
                <a:path w="4826000" h="2032000">
                  <a:moveTo>
                    <a:pt x="60158" y="0"/>
                  </a:moveTo>
                  <a:lnTo>
                    <a:pt x="4765842" y="0"/>
                  </a:lnTo>
                  <a:cubicBezTo>
                    <a:pt x="4799066" y="0"/>
                    <a:pt x="4826000" y="26934"/>
                    <a:pt x="4826000" y="60158"/>
                  </a:cubicBezTo>
                  <a:lnTo>
                    <a:pt x="4826000" y="1971842"/>
                  </a:lnTo>
                  <a:cubicBezTo>
                    <a:pt x="4826000" y="2005066"/>
                    <a:pt x="4799066" y="2032000"/>
                    <a:pt x="4765842" y="2032000"/>
                  </a:cubicBezTo>
                  <a:lnTo>
                    <a:pt x="60158" y="2032000"/>
                  </a:lnTo>
                  <a:cubicBezTo>
                    <a:pt x="26934" y="2032000"/>
                    <a:pt x="0" y="2005066"/>
                    <a:pt x="0" y="1971842"/>
                  </a:cubicBezTo>
                  <a:lnTo>
                    <a:pt x="0" y="60158"/>
                  </a:lnTo>
                  <a:cubicBezTo>
                    <a:pt x="0" y="26934"/>
                    <a:pt x="26934" y="0"/>
                    <a:pt x="60158" y="0"/>
                  </a:cubicBezTo>
                  <a:close/>
                </a:path>
              </a:pathLst>
            </a:custGeom>
            <a:solidFill>
              <a:srgbClr val="F06C5B"/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9525"/>
              <a:ext cx="4826000" cy="2022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MEMORI JANGKA</a:t>
              </a:r>
            </a:p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PANJANG</a:t>
              </a:r>
            </a:p>
          </p:txBody>
        </p:sp>
      </p:grpSp>
      <p:sp>
        <p:nvSpPr>
          <p:cNvPr id="19" name="AutoShape 19"/>
          <p:cNvSpPr/>
          <p:nvPr/>
        </p:nvSpPr>
        <p:spPr>
          <a:xfrm>
            <a:off x="4953000" y="4762500"/>
            <a:ext cx="1619250" cy="1238250"/>
          </a:xfrm>
          <a:prstGeom prst="line">
            <a:avLst/>
          </a:prstGeom>
          <a:ln w="47625" cap="flat">
            <a:solidFill>
              <a:srgbClr val="60778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 flipV="1">
            <a:off x="4953000" y="6000750"/>
            <a:ext cx="1619250" cy="1428750"/>
          </a:xfrm>
          <a:prstGeom prst="line">
            <a:avLst/>
          </a:prstGeom>
          <a:ln w="47625" cap="flat">
            <a:solidFill>
              <a:srgbClr val="60778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11620500" y="6000750"/>
            <a:ext cx="1619250" cy="0"/>
          </a:xfrm>
          <a:prstGeom prst="line">
            <a:avLst/>
          </a:prstGeom>
          <a:ln w="47625" cap="flat">
            <a:solidFill>
              <a:srgbClr val="607789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590550"/>
            <a:ext cx="762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16A6A1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11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19062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72B3A"/>
                </a:solidFill>
                <a:latin typeface="DM Sans Bold"/>
                <a:ea typeface="DM Sans Bold"/>
                <a:cs typeface="DM Sans Bold"/>
                <a:sym typeface="DM Sans Bold"/>
              </a:rPr>
              <a:t>Kapasitas: kecil, dinamis, strategis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1981200"/>
            <a:ext cx="16192500" cy="28575"/>
            <a:chOff x="0" y="0"/>
            <a:chExt cx="21590000" cy="38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90000" cy="38100"/>
            </a:xfrm>
            <a:custGeom>
              <a:avLst/>
              <a:gdLst/>
              <a:ahLst/>
              <a:cxnLst/>
              <a:rect l="l" t="t" r="r" b="b"/>
              <a:pathLst>
                <a:path w="21590000" h="38100">
                  <a:moveTo>
                    <a:pt x="0" y="0"/>
                  </a:moveTo>
                  <a:lnTo>
                    <a:pt x="21590000" y="0"/>
                  </a:lnTo>
                  <a:lnTo>
                    <a:pt x="21590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FECEA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90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428750" y="3067050"/>
            <a:ext cx="5905500" cy="1957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962"/>
              </a:lnSpc>
            </a:pPr>
            <a:r>
              <a:rPr lang="en-US" sz="14250" b="1">
                <a:solidFill>
                  <a:srgbClr val="F06C5B"/>
                </a:solidFill>
                <a:latin typeface="DM Sans Bold"/>
                <a:ea typeface="DM Sans Bold"/>
                <a:cs typeface="DM Sans Bold"/>
                <a:sym typeface="DM Sans Bold"/>
              </a:rPr>
              <a:t>≈ 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09750" y="5000625"/>
            <a:ext cx="5334000" cy="378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2"/>
              </a:lnSpc>
            </a:pPr>
            <a:r>
              <a:rPr lang="en-US" sz="2850" b="1">
                <a:solidFill>
                  <a:srgbClr val="172B3A"/>
                </a:solidFill>
                <a:latin typeface="DM Sans Bold"/>
                <a:ea typeface="DM Sans Bold"/>
                <a:cs typeface="DM Sans Bold"/>
                <a:sym typeface="DM Sans Bold"/>
              </a:rPr>
              <a:t>unit bermakna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572500" y="3095625"/>
            <a:ext cx="7810500" cy="1367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lang="en-US" sz="2700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Kapasitas efektif berubah menurut kompleksitas tugas, pengetahuan awal, strategi pengelompokan, dan tuntutan perhatian.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590550"/>
            <a:ext cx="762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16A6A1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12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19062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72B3A"/>
                </a:solidFill>
                <a:latin typeface="DM Sans Bold"/>
                <a:ea typeface="DM Sans Bold"/>
                <a:cs typeface="DM Sans Bold"/>
                <a:sym typeface="DM Sans Bold"/>
              </a:rPr>
              <a:t>Durasi, interferensi, rehearsal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1981200"/>
            <a:ext cx="16192500" cy="28575"/>
            <a:chOff x="0" y="0"/>
            <a:chExt cx="21590000" cy="38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90000" cy="38100"/>
            </a:xfrm>
            <a:custGeom>
              <a:avLst/>
              <a:gdLst/>
              <a:ahLst/>
              <a:cxnLst/>
              <a:rect l="l" t="t" r="r" b="b"/>
              <a:pathLst>
                <a:path w="21590000" h="38100">
                  <a:moveTo>
                    <a:pt x="0" y="0"/>
                  </a:moveTo>
                  <a:lnTo>
                    <a:pt x="21590000" y="0"/>
                  </a:lnTo>
                  <a:lnTo>
                    <a:pt x="21590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FECEA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90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33500" y="4095750"/>
            <a:ext cx="4572000" cy="1809750"/>
            <a:chOff x="0" y="0"/>
            <a:chExt cx="6096000" cy="2413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096000" cy="2413000"/>
            </a:xfrm>
            <a:custGeom>
              <a:avLst/>
              <a:gdLst/>
              <a:ahLst/>
              <a:cxnLst/>
              <a:rect l="l" t="t" r="r" b="b"/>
              <a:pathLst>
                <a:path w="6096000" h="2413000">
                  <a:moveTo>
                    <a:pt x="47625" y="0"/>
                  </a:moveTo>
                  <a:lnTo>
                    <a:pt x="6048375" y="0"/>
                  </a:lnTo>
                  <a:cubicBezTo>
                    <a:pt x="6074678" y="0"/>
                    <a:pt x="6096000" y="21322"/>
                    <a:pt x="6096000" y="47625"/>
                  </a:cubicBezTo>
                  <a:lnTo>
                    <a:pt x="6096000" y="2365375"/>
                  </a:lnTo>
                  <a:cubicBezTo>
                    <a:pt x="6096000" y="2391678"/>
                    <a:pt x="6074678" y="2413000"/>
                    <a:pt x="6048375" y="2413000"/>
                  </a:cubicBezTo>
                  <a:lnTo>
                    <a:pt x="47625" y="2413000"/>
                  </a:lnTo>
                  <a:cubicBezTo>
                    <a:pt x="21322" y="2413000"/>
                    <a:pt x="0" y="2391678"/>
                    <a:pt x="0" y="2365375"/>
                  </a:cubicBezTo>
                  <a:lnTo>
                    <a:pt x="0" y="47625"/>
                  </a:lnTo>
                  <a:cubicBezTo>
                    <a:pt x="0" y="21322"/>
                    <a:pt x="21322" y="0"/>
                    <a:pt x="47625" y="0"/>
                  </a:cubicBezTo>
                  <a:close/>
                </a:path>
              </a:pathLst>
            </a:custGeom>
            <a:solidFill>
              <a:srgbClr val="607789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9525"/>
              <a:ext cx="6096000" cy="2403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JEJAK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33500" y="6448425"/>
            <a:ext cx="4572000" cy="340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5"/>
              </a:lnSpc>
            </a:pPr>
            <a:r>
              <a:rPr lang="en-US" sz="2100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cepat memudar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858000" y="4095750"/>
            <a:ext cx="4572000" cy="1809750"/>
            <a:chOff x="0" y="0"/>
            <a:chExt cx="6096000" cy="2413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096000" cy="2413000"/>
            </a:xfrm>
            <a:custGeom>
              <a:avLst/>
              <a:gdLst/>
              <a:ahLst/>
              <a:cxnLst/>
              <a:rect l="l" t="t" r="r" b="b"/>
              <a:pathLst>
                <a:path w="6096000" h="2413000">
                  <a:moveTo>
                    <a:pt x="47625" y="0"/>
                  </a:moveTo>
                  <a:lnTo>
                    <a:pt x="6048375" y="0"/>
                  </a:lnTo>
                  <a:cubicBezTo>
                    <a:pt x="6074678" y="0"/>
                    <a:pt x="6096000" y="21322"/>
                    <a:pt x="6096000" y="47625"/>
                  </a:cubicBezTo>
                  <a:lnTo>
                    <a:pt x="6096000" y="2365375"/>
                  </a:lnTo>
                  <a:cubicBezTo>
                    <a:pt x="6096000" y="2391678"/>
                    <a:pt x="6074678" y="2413000"/>
                    <a:pt x="6048375" y="2413000"/>
                  </a:cubicBezTo>
                  <a:lnTo>
                    <a:pt x="47625" y="2413000"/>
                  </a:lnTo>
                  <a:cubicBezTo>
                    <a:pt x="21322" y="2413000"/>
                    <a:pt x="0" y="2391678"/>
                    <a:pt x="0" y="2365375"/>
                  </a:cubicBezTo>
                  <a:lnTo>
                    <a:pt x="0" y="47625"/>
                  </a:lnTo>
                  <a:cubicBezTo>
                    <a:pt x="0" y="21322"/>
                    <a:pt x="21322" y="0"/>
                    <a:pt x="47625" y="0"/>
                  </a:cubicBezTo>
                  <a:close/>
                </a:path>
              </a:pathLst>
            </a:custGeom>
            <a:solidFill>
              <a:srgbClr val="F06C5B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9525"/>
              <a:ext cx="6096000" cy="2403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GANGGUAN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858000" y="6448425"/>
            <a:ext cx="4572000" cy="340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5"/>
              </a:lnSpc>
            </a:pPr>
            <a:r>
              <a:rPr lang="en-US" sz="2100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informasi saling bersaing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382500" y="4095750"/>
            <a:ext cx="4572000" cy="1809750"/>
            <a:chOff x="0" y="0"/>
            <a:chExt cx="6096000" cy="2413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096000" cy="2413000"/>
            </a:xfrm>
            <a:custGeom>
              <a:avLst/>
              <a:gdLst/>
              <a:ahLst/>
              <a:cxnLst/>
              <a:rect l="l" t="t" r="r" b="b"/>
              <a:pathLst>
                <a:path w="6096000" h="2413000">
                  <a:moveTo>
                    <a:pt x="47625" y="0"/>
                  </a:moveTo>
                  <a:lnTo>
                    <a:pt x="6048375" y="0"/>
                  </a:lnTo>
                  <a:cubicBezTo>
                    <a:pt x="6074678" y="0"/>
                    <a:pt x="6096000" y="21322"/>
                    <a:pt x="6096000" y="47625"/>
                  </a:cubicBezTo>
                  <a:lnTo>
                    <a:pt x="6096000" y="2365375"/>
                  </a:lnTo>
                  <a:cubicBezTo>
                    <a:pt x="6096000" y="2391678"/>
                    <a:pt x="6074678" y="2413000"/>
                    <a:pt x="6048375" y="2413000"/>
                  </a:cubicBezTo>
                  <a:lnTo>
                    <a:pt x="47625" y="2413000"/>
                  </a:lnTo>
                  <a:cubicBezTo>
                    <a:pt x="21322" y="2413000"/>
                    <a:pt x="0" y="2391678"/>
                    <a:pt x="0" y="2365375"/>
                  </a:cubicBezTo>
                  <a:lnTo>
                    <a:pt x="0" y="47625"/>
                  </a:lnTo>
                  <a:cubicBezTo>
                    <a:pt x="0" y="21322"/>
                    <a:pt x="21322" y="0"/>
                    <a:pt x="47625" y="0"/>
                  </a:cubicBez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9525"/>
              <a:ext cx="6096000" cy="2403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REHEARSAL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382500" y="6448425"/>
            <a:ext cx="4572000" cy="340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5"/>
              </a:lnSpc>
            </a:pPr>
            <a:r>
              <a:rPr lang="en-US" sz="2100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menyegarkan representasi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590550"/>
            <a:ext cx="762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F2C14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13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19062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Memori kerja × perhatian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1981200"/>
            <a:ext cx="16192500" cy="28575"/>
            <a:chOff x="0" y="0"/>
            <a:chExt cx="21590000" cy="38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90000" cy="38100"/>
            </a:xfrm>
            <a:custGeom>
              <a:avLst/>
              <a:gdLst/>
              <a:ahLst/>
              <a:cxnLst/>
              <a:rect l="l" t="t" r="r" b="b"/>
              <a:pathLst>
                <a:path w="21590000" h="38100">
                  <a:moveTo>
                    <a:pt x="0" y="0"/>
                  </a:moveTo>
                  <a:lnTo>
                    <a:pt x="21590000" y="0"/>
                  </a:lnTo>
                  <a:lnTo>
                    <a:pt x="21590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90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619250" y="3609975"/>
            <a:ext cx="6191250" cy="753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7"/>
              </a:lnSpc>
            </a:pPr>
            <a:r>
              <a:rPr lang="en-US" sz="555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PERHATIAN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77500" y="3609975"/>
            <a:ext cx="6191250" cy="753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7"/>
              </a:lnSpc>
            </a:pPr>
            <a:r>
              <a:rPr lang="en-US" sz="555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MEMORI KERJA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29500" y="6153150"/>
            <a:ext cx="342900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250" b="1" spc="270">
                <a:solidFill>
                  <a:srgbClr val="F2C14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seleksi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19500" y="7772400"/>
            <a:ext cx="11049000" cy="410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1"/>
              </a:lnSpc>
            </a:pPr>
            <a:r>
              <a:rPr lang="en-US" sz="2475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Isi aktif memandu apa yang dicari; perhatian menentukan apa yang dipertahankan.</a:t>
            </a:r>
          </a:p>
        </p:txBody>
      </p:sp>
      <p:sp>
        <p:nvSpPr>
          <p:cNvPr id="11" name="AutoShape 11"/>
          <p:cNvSpPr/>
          <p:nvPr/>
        </p:nvSpPr>
        <p:spPr>
          <a:xfrm>
            <a:off x="7524750" y="4953000"/>
            <a:ext cx="3238500" cy="0"/>
          </a:xfrm>
          <a:prstGeom prst="line">
            <a:avLst/>
          </a:prstGeom>
          <a:ln w="114300" cap="rnd">
            <a:solidFill>
              <a:srgbClr val="16A6A1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590550"/>
            <a:ext cx="762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16A6A1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14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19062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72B3A"/>
                </a:solidFill>
                <a:latin typeface="DM Sans Bold"/>
                <a:ea typeface="DM Sans Bold"/>
                <a:cs typeface="DM Sans Bold"/>
                <a:sym typeface="DM Sans Bold"/>
              </a:rPr>
              <a:t>Berpikir dan pemecahan masalah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1981200"/>
            <a:ext cx="16192500" cy="28575"/>
            <a:chOff x="0" y="0"/>
            <a:chExt cx="21590000" cy="38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90000" cy="38100"/>
            </a:xfrm>
            <a:custGeom>
              <a:avLst/>
              <a:gdLst/>
              <a:ahLst/>
              <a:cxnLst/>
              <a:rect l="l" t="t" r="r" b="b"/>
              <a:pathLst>
                <a:path w="21590000" h="38100">
                  <a:moveTo>
                    <a:pt x="0" y="0"/>
                  </a:moveTo>
                  <a:lnTo>
                    <a:pt x="21590000" y="0"/>
                  </a:lnTo>
                  <a:lnTo>
                    <a:pt x="21590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FECEA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90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52500" y="4286250"/>
            <a:ext cx="3333750" cy="1809750"/>
            <a:chOff x="0" y="0"/>
            <a:chExt cx="4445000" cy="2413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45000" cy="2413000"/>
            </a:xfrm>
            <a:custGeom>
              <a:avLst/>
              <a:gdLst/>
              <a:ahLst/>
              <a:cxnLst/>
              <a:rect l="l" t="t" r="r" b="b"/>
              <a:pathLst>
                <a:path w="4445000" h="2413000">
                  <a:moveTo>
                    <a:pt x="65314" y="0"/>
                  </a:moveTo>
                  <a:lnTo>
                    <a:pt x="4379686" y="0"/>
                  </a:lnTo>
                  <a:cubicBezTo>
                    <a:pt x="4397008" y="0"/>
                    <a:pt x="4413621" y="6881"/>
                    <a:pt x="4425870" y="19130"/>
                  </a:cubicBezTo>
                  <a:cubicBezTo>
                    <a:pt x="4438119" y="31379"/>
                    <a:pt x="4445000" y="47992"/>
                    <a:pt x="4445000" y="65314"/>
                  </a:cubicBezTo>
                  <a:lnTo>
                    <a:pt x="4445000" y="2347686"/>
                  </a:lnTo>
                  <a:cubicBezTo>
                    <a:pt x="4445000" y="2365008"/>
                    <a:pt x="4438119" y="2381621"/>
                    <a:pt x="4425870" y="2393870"/>
                  </a:cubicBezTo>
                  <a:cubicBezTo>
                    <a:pt x="4413621" y="2406119"/>
                    <a:pt x="4397008" y="2413000"/>
                    <a:pt x="4379686" y="2413000"/>
                  </a:cubicBezTo>
                  <a:lnTo>
                    <a:pt x="65314" y="2413000"/>
                  </a:lnTo>
                  <a:cubicBezTo>
                    <a:pt x="47992" y="2413000"/>
                    <a:pt x="31379" y="2406119"/>
                    <a:pt x="19130" y="2393870"/>
                  </a:cubicBezTo>
                  <a:cubicBezTo>
                    <a:pt x="6881" y="2381621"/>
                    <a:pt x="0" y="2365008"/>
                    <a:pt x="0" y="2347686"/>
                  </a:cubicBezTo>
                  <a:lnTo>
                    <a:pt x="0" y="65314"/>
                  </a:lnTo>
                  <a:cubicBezTo>
                    <a:pt x="0" y="47992"/>
                    <a:pt x="6881" y="31379"/>
                    <a:pt x="19130" y="19130"/>
                  </a:cubicBezTo>
                  <a:cubicBezTo>
                    <a:pt x="31379" y="6881"/>
                    <a:pt x="47992" y="0"/>
                    <a:pt x="65314" y="0"/>
                  </a:cubicBez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9525"/>
              <a:ext cx="4445000" cy="2403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Representasi</a:t>
              </a:r>
            </a:p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masalah</a:t>
              </a:r>
            </a:p>
          </p:txBody>
        </p:sp>
      </p:grpSp>
      <p:sp>
        <p:nvSpPr>
          <p:cNvPr id="10" name="AutoShape 10"/>
          <p:cNvSpPr/>
          <p:nvPr/>
        </p:nvSpPr>
        <p:spPr>
          <a:xfrm>
            <a:off x="4381500" y="5191125"/>
            <a:ext cx="809625" cy="0"/>
          </a:xfrm>
          <a:prstGeom prst="line">
            <a:avLst/>
          </a:prstGeom>
          <a:ln w="47625" cap="flat">
            <a:solidFill>
              <a:srgbClr val="F2C14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5286375" y="4286250"/>
            <a:ext cx="3333750" cy="1809750"/>
            <a:chOff x="0" y="0"/>
            <a:chExt cx="4445000" cy="2413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2413000"/>
            </a:xfrm>
            <a:custGeom>
              <a:avLst/>
              <a:gdLst/>
              <a:ahLst/>
              <a:cxnLst/>
              <a:rect l="l" t="t" r="r" b="b"/>
              <a:pathLst>
                <a:path w="4445000" h="2413000">
                  <a:moveTo>
                    <a:pt x="65314" y="0"/>
                  </a:moveTo>
                  <a:lnTo>
                    <a:pt x="4379686" y="0"/>
                  </a:lnTo>
                  <a:cubicBezTo>
                    <a:pt x="4397008" y="0"/>
                    <a:pt x="4413621" y="6881"/>
                    <a:pt x="4425870" y="19130"/>
                  </a:cubicBezTo>
                  <a:cubicBezTo>
                    <a:pt x="4438119" y="31379"/>
                    <a:pt x="4445000" y="47992"/>
                    <a:pt x="4445000" y="65314"/>
                  </a:cubicBezTo>
                  <a:lnTo>
                    <a:pt x="4445000" y="2347686"/>
                  </a:lnTo>
                  <a:cubicBezTo>
                    <a:pt x="4445000" y="2365008"/>
                    <a:pt x="4438119" y="2381621"/>
                    <a:pt x="4425870" y="2393870"/>
                  </a:cubicBezTo>
                  <a:cubicBezTo>
                    <a:pt x="4413621" y="2406119"/>
                    <a:pt x="4397008" y="2413000"/>
                    <a:pt x="4379686" y="2413000"/>
                  </a:cubicBezTo>
                  <a:lnTo>
                    <a:pt x="65314" y="2413000"/>
                  </a:lnTo>
                  <a:cubicBezTo>
                    <a:pt x="47992" y="2413000"/>
                    <a:pt x="31379" y="2406119"/>
                    <a:pt x="19130" y="2393870"/>
                  </a:cubicBezTo>
                  <a:cubicBezTo>
                    <a:pt x="6881" y="2381621"/>
                    <a:pt x="0" y="2365008"/>
                    <a:pt x="0" y="2347686"/>
                  </a:cubicBezTo>
                  <a:lnTo>
                    <a:pt x="0" y="65314"/>
                  </a:lnTo>
                  <a:cubicBezTo>
                    <a:pt x="0" y="47992"/>
                    <a:pt x="6881" y="31379"/>
                    <a:pt x="19130" y="19130"/>
                  </a:cubicBezTo>
                  <a:cubicBezTo>
                    <a:pt x="31379" y="6881"/>
                    <a:pt x="47992" y="0"/>
                    <a:pt x="65314" y="0"/>
                  </a:cubicBez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9525"/>
              <a:ext cx="4445000" cy="2403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Pilih</a:t>
              </a:r>
            </a:p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strategi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8715375" y="5191125"/>
            <a:ext cx="809625" cy="0"/>
          </a:xfrm>
          <a:prstGeom prst="line">
            <a:avLst/>
          </a:prstGeom>
          <a:ln w="47625" cap="flat">
            <a:solidFill>
              <a:srgbClr val="F2C14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5" name="Group 15"/>
          <p:cNvGrpSpPr/>
          <p:nvPr/>
        </p:nvGrpSpPr>
        <p:grpSpPr>
          <a:xfrm>
            <a:off x="9620250" y="4286250"/>
            <a:ext cx="3333750" cy="1809750"/>
            <a:chOff x="0" y="0"/>
            <a:chExt cx="4445000" cy="2413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2413000"/>
            </a:xfrm>
            <a:custGeom>
              <a:avLst/>
              <a:gdLst/>
              <a:ahLst/>
              <a:cxnLst/>
              <a:rect l="l" t="t" r="r" b="b"/>
              <a:pathLst>
                <a:path w="4445000" h="2413000">
                  <a:moveTo>
                    <a:pt x="65314" y="0"/>
                  </a:moveTo>
                  <a:lnTo>
                    <a:pt x="4379686" y="0"/>
                  </a:lnTo>
                  <a:cubicBezTo>
                    <a:pt x="4397008" y="0"/>
                    <a:pt x="4413621" y="6881"/>
                    <a:pt x="4425870" y="19130"/>
                  </a:cubicBezTo>
                  <a:cubicBezTo>
                    <a:pt x="4438119" y="31379"/>
                    <a:pt x="4445000" y="47992"/>
                    <a:pt x="4445000" y="65314"/>
                  </a:cubicBezTo>
                  <a:lnTo>
                    <a:pt x="4445000" y="2347686"/>
                  </a:lnTo>
                  <a:cubicBezTo>
                    <a:pt x="4445000" y="2365008"/>
                    <a:pt x="4438119" y="2381621"/>
                    <a:pt x="4425870" y="2393870"/>
                  </a:cubicBezTo>
                  <a:cubicBezTo>
                    <a:pt x="4413621" y="2406119"/>
                    <a:pt x="4397008" y="2413000"/>
                    <a:pt x="4379686" y="2413000"/>
                  </a:cubicBezTo>
                  <a:lnTo>
                    <a:pt x="65314" y="2413000"/>
                  </a:lnTo>
                  <a:cubicBezTo>
                    <a:pt x="47992" y="2413000"/>
                    <a:pt x="31379" y="2406119"/>
                    <a:pt x="19130" y="2393870"/>
                  </a:cubicBezTo>
                  <a:cubicBezTo>
                    <a:pt x="6881" y="2381621"/>
                    <a:pt x="0" y="2365008"/>
                    <a:pt x="0" y="2347686"/>
                  </a:cubicBezTo>
                  <a:lnTo>
                    <a:pt x="0" y="65314"/>
                  </a:lnTo>
                  <a:cubicBezTo>
                    <a:pt x="0" y="47992"/>
                    <a:pt x="6881" y="31379"/>
                    <a:pt x="19130" y="19130"/>
                  </a:cubicBezTo>
                  <a:cubicBezTo>
                    <a:pt x="31379" y="6881"/>
                    <a:pt x="47992" y="0"/>
                    <a:pt x="65314" y="0"/>
                  </a:cubicBez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9525"/>
              <a:ext cx="4445000" cy="2403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Uji langkah</a:t>
              </a:r>
            </a:p>
          </p:txBody>
        </p:sp>
      </p:grpSp>
      <p:sp>
        <p:nvSpPr>
          <p:cNvPr id="18" name="AutoShape 18"/>
          <p:cNvSpPr/>
          <p:nvPr/>
        </p:nvSpPr>
        <p:spPr>
          <a:xfrm>
            <a:off x="13049250" y="5191125"/>
            <a:ext cx="809625" cy="0"/>
          </a:xfrm>
          <a:prstGeom prst="line">
            <a:avLst/>
          </a:prstGeom>
          <a:ln w="47625" cap="flat">
            <a:solidFill>
              <a:srgbClr val="F2C14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9" name="Group 19"/>
          <p:cNvGrpSpPr/>
          <p:nvPr/>
        </p:nvGrpSpPr>
        <p:grpSpPr>
          <a:xfrm>
            <a:off x="13954125" y="4286250"/>
            <a:ext cx="3333750" cy="1809750"/>
            <a:chOff x="0" y="0"/>
            <a:chExt cx="4445000" cy="24130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445000" cy="2413000"/>
            </a:xfrm>
            <a:custGeom>
              <a:avLst/>
              <a:gdLst/>
              <a:ahLst/>
              <a:cxnLst/>
              <a:rect l="l" t="t" r="r" b="b"/>
              <a:pathLst>
                <a:path w="4445000" h="2413000">
                  <a:moveTo>
                    <a:pt x="65314" y="0"/>
                  </a:moveTo>
                  <a:lnTo>
                    <a:pt x="4379686" y="0"/>
                  </a:lnTo>
                  <a:cubicBezTo>
                    <a:pt x="4397008" y="0"/>
                    <a:pt x="4413621" y="6881"/>
                    <a:pt x="4425870" y="19130"/>
                  </a:cubicBezTo>
                  <a:cubicBezTo>
                    <a:pt x="4438119" y="31379"/>
                    <a:pt x="4445000" y="47992"/>
                    <a:pt x="4445000" y="65314"/>
                  </a:cubicBezTo>
                  <a:lnTo>
                    <a:pt x="4445000" y="2347686"/>
                  </a:lnTo>
                  <a:cubicBezTo>
                    <a:pt x="4445000" y="2365008"/>
                    <a:pt x="4438119" y="2381621"/>
                    <a:pt x="4425870" y="2393870"/>
                  </a:cubicBezTo>
                  <a:cubicBezTo>
                    <a:pt x="4413621" y="2406119"/>
                    <a:pt x="4397008" y="2413000"/>
                    <a:pt x="4379686" y="2413000"/>
                  </a:cubicBezTo>
                  <a:lnTo>
                    <a:pt x="65314" y="2413000"/>
                  </a:lnTo>
                  <a:cubicBezTo>
                    <a:pt x="47992" y="2413000"/>
                    <a:pt x="31379" y="2406119"/>
                    <a:pt x="19130" y="2393870"/>
                  </a:cubicBezTo>
                  <a:cubicBezTo>
                    <a:pt x="6881" y="2381621"/>
                    <a:pt x="0" y="2365008"/>
                    <a:pt x="0" y="2347686"/>
                  </a:cubicBezTo>
                  <a:lnTo>
                    <a:pt x="0" y="65314"/>
                  </a:lnTo>
                  <a:cubicBezTo>
                    <a:pt x="0" y="47992"/>
                    <a:pt x="6881" y="31379"/>
                    <a:pt x="19130" y="19130"/>
                  </a:cubicBezTo>
                  <a:cubicBezTo>
                    <a:pt x="31379" y="6881"/>
                    <a:pt x="47992" y="0"/>
                    <a:pt x="65314" y="0"/>
                  </a:cubicBezTo>
                  <a:close/>
                </a:path>
              </a:pathLst>
            </a:custGeom>
            <a:solidFill>
              <a:srgbClr val="F06C5B"/>
            </a:solidFill>
            <a:ln cap="sq">
              <a:noFill/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9525"/>
              <a:ext cx="4445000" cy="2403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Perbarui</a:t>
              </a:r>
            </a:p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tujuan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590550"/>
            <a:ext cx="762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16A6A1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15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19062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72B3A"/>
                </a:solidFill>
                <a:latin typeface="DM Sans Bold"/>
                <a:ea typeface="DM Sans Bold"/>
                <a:cs typeface="DM Sans Bold"/>
                <a:sym typeface="DM Sans Bold"/>
              </a:rPr>
              <a:t>Memori kerja dan bahasa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1981200"/>
            <a:ext cx="16192500" cy="28575"/>
            <a:chOff x="0" y="0"/>
            <a:chExt cx="21590000" cy="38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90000" cy="38100"/>
            </a:xfrm>
            <a:custGeom>
              <a:avLst/>
              <a:gdLst/>
              <a:ahLst/>
              <a:cxnLst/>
              <a:rect l="l" t="t" r="r" b="b"/>
              <a:pathLst>
                <a:path w="21590000" h="38100">
                  <a:moveTo>
                    <a:pt x="0" y="0"/>
                  </a:moveTo>
                  <a:lnTo>
                    <a:pt x="21590000" y="0"/>
                  </a:lnTo>
                  <a:lnTo>
                    <a:pt x="21590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FECEA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90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7750" y="3143250"/>
            <a:ext cx="4953000" cy="4095750"/>
            <a:chOff x="0" y="0"/>
            <a:chExt cx="6604000" cy="5461000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6604000" cy="5461000"/>
              <a:chOff x="0" y="0"/>
              <a:chExt cx="6604000" cy="5461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604000" cy="5461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0" h="5461000">
                    <a:moveTo>
                      <a:pt x="0" y="0"/>
                    </a:moveTo>
                    <a:lnTo>
                      <a:pt x="6604000" y="0"/>
                    </a:lnTo>
                    <a:lnTo>
                      <a:pt x="6604000" y="5461000"/>
                    </a:lnTo>
                    <a:lnTo>
                      <a:pt x="0" y="5461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6604000" cy="5499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406400" y="352425"/>
              <a:ext cx="5791200" cy="34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04"/>
                </a:lnSpc>
              </a:pPr>
              <a:r>
                <a:rPr lang="en-US" sz="1575" b="1" spc="189">
                  <a:solidFill>
                    <a:srgbClr val="16A6A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PAHAMI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06400" y="1012825"/>
              <a:ext cx="5791200" cy="915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172B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menahan awal kalimat sambil mengintegrasikan akhir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477000" y="3143250"/>
            <a:ext cx="4953000" cy="4095750"/>
            <a:chOff x="0" y="0"/>
            <a:chExt cx="6604000" cy="5461000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6604000" cy="5461000"/>
              <a:chOff x="0" y="0"/>
              <a:chExt cx="6604000" cy="5461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604000" cy="5461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0" h="5461000">
                    <a:moveTo>
                      <a:pt x="0" y="0"/>
                    </a:moveTo>
                    <a:lnTo>
                      <a:pt x="6604000" y="0"/>
                    </a:lnTo>
                    <a:lnTo>
                      <a:pt x="6604000" y="5461000"/>
                    </a:lnTo>
                    <a:lnTo>
                      <a:pt x="0" y="5461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6604000" cy="5499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406400" y="352425"/>
              <a:ext cx="5791200" cy="34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04"/>
                </a:lnSpc>
              </a:pPr>
              <a:r>
                <a:rPr lang="en-US" sz="1575" b="1" spc="189">
                  <a:solidFill>
                    <a:srgbClr val="16A6A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PRODUKSI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06400" y="1012825"/>
              <a:ext cx="5791200" cy="915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172B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merencanakan pesan, kata, dan urutan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906250" y="3143250"/>
            <a:ext cx="4953000" cy="4095750"/>
            <a:chOff x="0" y="0"/>
            <a:chExt cx="6604000" cy="5461000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6604000" cy="5461000"/>
              <a:chOff x="0" y="0"/>
              <a:chExt cx="6604000" cy="5461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604000" cy="5461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0" h="5461000">
                    <a:moveTo>
                      <a:pt x="0" y="0"/>
                    </a:moveTo>
                    <a:lnTo>
                      <a:pt x="6604000" y="0"/>
                    </a:lnTo>
                    <a:lnTo>
                      <a:pt x="6604000" y="5461000"/>
                    </a:lnTo>
                    <a:lnTo>
                      <a:pt x="0" y="5461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6604000" cy="5499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406400" y="352425"/>
              <a:ext cx="5791200" cy="34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04"/>
                </a:lnSpc>
              </a:pPr>
              <a:r>
                <a:rPr lang="en-US" sz="1575" b="1" spc="189">
                  <a:solidFill>
                    <a:srgbClr val="16A6A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BELAJAR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6400" y="1012825"/>
              <a:ext cx="5791200" cy="445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172B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mempertahankan bentuk bunyi baru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590550"/>
            <a:ext cx="762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16A6A1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16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19062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72B3A"/>
                </a:solidFill>
                <a:latin typeface="DM Sans Bold"/>
                <a:ea typeface="DM Sans Bold"/>
                <a:cs typeface="DM Sans Bold"/>
                <a:sym typeface="DM Sans Bold"/>
              </a:rPr>
              <a:t>Fenomena eksperimental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1981200"/>
            <a:ext cx="16192500" cy="28575"/>
            <a:chOff x="0" y="0"/>
            <a:chExt cx="21590000" cy="38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90000" cy="38100"/>
            </a:xfrm>
            <a:custGeom>
              <a:avLst/>
              <a:gdLst/>
              <a:ahLst/>
              <a:cxnLst/>
              <a:rect l="l" t="t" r="r" b="b"/>
              <a:pathLst>
                <a:path w="21590000" h="38100">
                  <a:moveTo>
                    <a:pt x="0" y="0"/>
                  </a:moveTo>
                  <a:lnTo>
                    <a:pt x="21590000" y="0"/>
                  </a:lnTo>
                  <a:lnTo>
                    <a:pt x="21590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FECEA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90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7750" y="3143250"/>
            <a:ext cx="4953000" cy="4286250"/>
            <a:chOff x="0" y="0"/>
            <a:chExt cx="6604000" cy="5715000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6604000" cy="5715000"/>
              <a:chOff x="0" y="0"/>
              <a:chExt cx="6604000" cy="5715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604000" cy="5715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0" h="5715000">
                    <a:moveTo>
                      <a:pt x="0" y="0"/>
                    </a:moveTo>
                    <a:lnTo>
                      <a:pt x="6604000" y="0"/>
                    </a:lnTo>
                    <a:lnTo>
                      <a:pt x="6604000" y="5715000"/>
                    </a:lnTo>
                    <a:lnTo>
                      <a:pt x="0" y="5715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6604000" cy="5753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406400" y="352425"/>
              <a:ext cx="5791200" cy="34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04"/>
                </a:lnSpc>
              </a:pPr>
              <a:r>
                <a:rPr lang="en-US" sz="1575" b="1" spc="189">
                  <a:solidFill>
                    <a:srgbClr val="16A6A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WORD-LENGTH EFFECT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06400" y="1012825"/>
              <a:ext cx="5791200" cy="915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172B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Kata pendek lebih mudah dipertahankan.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477000" y="3143250"/>
            <a:ext cx="4953000" cy="4286250"/>
            <a:chOff x="0" y="0"/>
            <a:chExt cx="6604000" cy="5715000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6604000" cy="5715000"/>
              <a:chOff x="0" y="0"/>
              <a:chExt cx="6604000" cy="5715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604000" cy="5715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0" h="5715000">
                    <a:moveTo>
                      <a:pt x="0" y="0"/>
                    </a:moveTo>
                    <a:lnTo>
                      <a:pt x="6604000" y="0"/>
                    </a:lnTo>
                    <a:lnTo>
                      <a:pt x="6604000" y="5715000"/>
                    </a:lnTo>
                    <a:lnTo>
                      <a:pt x="0" y="5715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6604000" cy="5753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406400" y="352425"/>
              <a:ext cx="5791200" cy="34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04"/>
                </a:lnSpc>
              </a:pPr>
              <a:r>
                <a:rPr lang="en-US" sz="1575" b="1" spc="189">
                  <a:solidFill>
                    <a:srgbClr val="16A6A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ARTICULATORY SUPPRESSION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06400" y="1012825"/>
              <a:ext cx="5791200" cy="915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172B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Pengulangan bunyi mengganggu rehearsal.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906250" y="3143250"/>
            <a:ext cx="4953000" cy="4286250"/>
            <a:chOff x="0" y="0"/>
            <a:chExt cx="6604000" cy="5715000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6604000" cy="5715000"/>
              <a:chOff x="0" y="0"/>
              <a:chExt cx="6604000" cy="5715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604000" cy="5715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0" h="5715000">
                    <a:moveTo>
                      <a:pt x="0" y="0"/>
                    </a:moveTo>
                    <a:lnTo>
                      <a:pt x="6604000" y="0"/>
                    </a:lnTo>
                    <a:lnTo>
                      <a:pt x="6604000" y="5715000"/>
                    </a:lnTo>
                    <a:lnTo>
                      <a:pt x="0" y="5715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6604000" cy="5753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406400" y="352425"/>
              <a:ext cx="5791200" cy="34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04"/>
                </a:lnSpc>
              </a:pPr>
              <a:r>
                <a:rPr lang="en-US" sz="1575" b="1" spc="189">
                  <a:solidFill>
                    <a:srgbClr val="16A6A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DUAL-TASK COST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6400" y="1012825"/>
              <a:ext cx="5791200" cy="915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172B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Dua tugas yang berbagi sumber daya saling menurunkan kinerja.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590550"/>
            <a:ext cx="762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F2C14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17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19062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Implikasi untuk pembelajaran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1981200"/>
            <a:ext cx="16192500" cy="28575"/>
            <a:chOff x="0" y="0"/>
            <a:chExt cx="21590000" cy="38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90000" cy="38100"/>
            </a:xfrm>
            <a:custGeom>
              <a:avLst/>
              <a:gdLst/>
              <a:ahLst/>
              <a:cxnLst/>
              <a:rect l="l" t="t" r="r" b="b"/>
              <a:pathLst>
                <a:path w="21590000" h="38100">
                  <a:moveTo>
                    <a:pt x="0" y="0"/>
                  </a:moveTo>
                  <a:lnTo>
                    <a:pt x="21590000" y="0"/>
                  </a:lnTo>
                  <a:lnTo>
                    <a:pt x="21590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90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52500" y="2857500"/>
            <a:ext cx="7620000" cy="2476500"/>
            <a:chOff x="0" y="0"/>
            <a:chExt cx="10160000" cy="3302000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10160000" cy="3302000"/>
              <a:chOff x="0" y="0"/>
              <a:chExt cx="10160000" cy="3302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0160000" cy="3302000"/>
              </a:xfrm>
              <a:custGeom>
                <a:avLst/>
                <a:gdLst/>
                <a:ahLst/>
                <a:cxnLst/>
                <a:rect l="l" t="t" r="r" b="b"/>
                <a:pathLst>
                  <a:path w="10160000" h="3302000">
                    <a:moveTo>
                      <a:pt x="0" y="0"/>
                    </a:moveTo>
                    <a:lnTo>
                      <a:pt x="10160000" y="0"/>
                    </a:lnTo>
                    <a:lnTo>
                      <a:pt x="10160000" y="3302000"/>
                    </a:lnTo>
                    <a:lnTo>
                      <a:pt x="0" y="3302000"/>
                    </a:lnTo>
                    <a:close/>
                  </a:path>
                </a:pathLst>
              </a:custGeom>
              <a:solidFill>
                <a:srgbClr val="173B59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10160000" cy="334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406400" y="352425"/>
              <a:ext cx="9347200" cy="34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04"/>
                </a:lnSpc>
              </a:pPr>
              <a:r>
                <a:rPr lang="en-US" sz="1575" b="1" spc="189">
                  <a:solidFill>
                    <a:srgbClr val="F2C14E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POTONG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06400" y="1012825"/>
              <a:ext cx="9347200" cy="445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FFFFFF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materi menjadi segmen bermakna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0" y="2857500"/>
            <a:ext cx="7620000" cy="2476500"/>
            <a:chOff x="0" y="0"/>
            <a:chExt cx="10160000" cy="3302000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0160000" cy="3302000"/>
              <a:chOff x="0" y="0"/>
              <a:chExt cx="10160000" cy="3302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0160000" cy="3302000"/>
              </a:xfrm>
              <a:custGeom>
                <a:avLst/>
                <a:gdLst/>
                <a:ahLst/>
                <a:cxnLst/>
                <a:rect l="l" t="t" r="r" b="b"/>
                <a:pathLst>
                  <a:path w="10160000" h="3302000">
                    <a:moveTo>
                      <a:pt x="0" y="0"/>
                    </a:moveTo>
                    <a:lnTo>
                      <a:pt x="10160000" y="0"/>
                    </a:lnTo>
                    <a:lnTo>
                      <a:pt x="10160000" y="3302000"/>
                    </a:lnTo>
                    <a:lnTo>
                      <a:pt x="0" y="3302000"/>
                    </a:lnTo>
                    <a:close/>
                  </a:path>
                </a:pathLst>
              </a:custGeom>
              <a:solidFill>
                <a:srgbClr val="173B59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10160000" cy="334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406400" y="352425"/>
              <a:ext cx="9347200" cy="34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04"/>
                </a:lnSpc>
              </a:pPr>
              <a:r>
                <a:rPr lang="en-US" sz="1575" b="1" spc="189">
                  <a:solidFill>
                    <a:srgbClr val="F2C14E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PADUKAN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06400" y="1012825"/>
              <a:ext cx="9347200" cy="445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FFFFFF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kata dan visual secara selaras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52500" y="5905500"/>
            <a:ext cx="7620000" cy="2476500"/>
            <a:chOff x="0" y="0"/>
            <a:chExt cx="10160000" cy="3302000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10160000" cy="3302000"/>
              <a:chOff x="0" y="0"/>
              <a:chExt cx="10160000" cy="3302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0160000" cy="3302000"/>
              </a:xfrm>
              <a:custGeom>
                <a:avLst/>
                <a:gdLst/>
                <a:ahLst/>
                <a:cxnLst/>
                <a:rect l="l" t="t" r="r" b="b"/>
                <a:pathLst>
                  <a:path w="10160000" h="3302000">
                    <a:moveTo>
                      <a:pt x="0" y="0"/>
                    </a:moveTo>
                    <a:lnTo>
                      <a:pt x="10160000" y="0"/>
                    </a:lnTo>
                    <a:lnTo>
                      <a:pt x="10160000" y="3302000"/>
                    </a:lnTo>
                    <a:lnTo>
                      <a:pt x="0" y="3302000"/>
                    </a:lnTo>
                    <a:close/>
                  </a:path>
                </a:pathLst>
              </a:custGeom>
              <a:solidFill>
                <a:srgbClr val="173B59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0160000" cy="334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406400" y="352425"/>
              <a:ext cx="9347200" cy="34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04"/>
                </a:lnSpc>
              </a:pPr>
              <a:r>
                <a:rPr lang="en-US" sz="1575" b="1" spc="189">
                  <a:solidFill>
                    <a:srgbClr val="F2C14E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KURANGI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6400" y="1012825"/>
              <a:ext cx="9347200" cy="445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FFFFFF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detail dekoratif yang bersaing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144000" y="5905500"/>
            <a:ext cx="7620000" cy="2476500"/>
            <a:chOff x="0" y="0"/>
            <a:chExt cx="10160000" cy="3302000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10160000" cy="3302000"/>
              <a:chOff x="0" y="0"/>
              <a:chExt cx="10160000" cy="33020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0160000" cy="3302000"/>
              </a:xfrm>
              <a:custGeom>
                <a:avLst/>
                <a:gdLst/>
                <a:ahLst/>
                <a:cxnLst/>
                <a:rect l="l" t="t" r="r" b="b"/>
                <a:pathLst>
                  <a:path w="10160000" h="3302000">
                    <a:moveTo>
                      <a:pt x="0" y="0"/>
                    </a:moveTo>
                    <a:lnTo>
                      <a:pt x="10160000" y="0"/>
                    </a:lnTo>
                    <a:lnTo>
                      <a:pt x="10160000" y="3302000"/>
                    </a:lnTo>
                    <a:lnTo>
                      <a:pt x="0" y="3302000"/>
                    </a:lnTo>
                    <a:close/>
                  </a:path>
                </a:pathLst>
              </a:custGeom>
              <a:solidFill>
                <a:srgbClr val="173B59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10160000" cy="334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406400" y="352425"/>
              <a:ext cx="9347200" cy="34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04"/>
                </a:lnSpc>
              </a:pPr>
              <a:r>
                <a:rPr lang="en-US" sz="1575" b="1" spc="189">
                  <a:solidFill>
                    <a:srgbClr val="F2C14E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LATIH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406400" y="1012825"/>
              <a:ext cx="9347200" cy="445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FFFFFF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pengambilan kembali bertahap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590550"/>
            <a:ext cx="762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16A6A1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18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19062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72B3A"/>
                </a:solidFill>
                <a:latin typeface="DM Sans Bold"/>
                <a:ea typeface="DM Sans Bold"/>
                <a:cs typeface="DM Sans Bold"/>
                <a:sym typeface="DM Sans Bold"/>
              </a:rPr>
              <a:t>Peta konseptual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1981200"/>
            <a:ext cx="16192500" cy="28575"/>
            <a:chOff x="0" y="0"/>
            <a:chExt cx="21590000" cy="38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90000" cy="38100"/>
            </a:xfrm>
            <a:custGeom>
              <a:avLst/>
              <a:gdLst/>
              <a:ahLst/>
              <a:cxnLst/>
              <a:rect l="l" t="t" r="r" b="b"/>
              <a:pathLst>
                <a:path w="21590000" h="38100">
                  <a:moveTo>
                    <a:pt x="0" y="0"/>
                  </a:moveTo>
                  <a:lnTo>
                    <a:pt x="21590000" y="0"/>
                  </a:lnTo>
                  <a:lnTo>
                    <a:pt x="21590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FECEA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90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762750" y="3905250"/>
            <a:ext cx="4762500" cy="2095500"/>
            <a:chOff x="0" y="0"/>
            <a:chExt cx="6350000" cy="2794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2794000"/>
            </a:xfrm>
            <a:custGeom>
              <a:avLst/>
              <a:gdLst/>
              <a:ahLst/>
              <a:cxnLst/>
              <a:rect l="l" t="t" r="r" b="b"/>
              <a:pathLst>
                <a:path w="6350000" h="2794000">
                  <a:moveTo>
                    <a:pt x="45720" y="0"/>
                  </a:moveTo>
                  <a:lnTo>
                    <a:pt x="6304280" y="0"/>
                  </a:lnTo>
                  <a:cubicBezTo>
                    <a:pt x="6316406" y="0"/>
                    <a:pt x="6328035" y="4817"/>
                    <a:pt x="6336609" y="13391"/>
                  </a:cubicBezTo>
                  <a:cubicBezTo>
                    <a:pt x="6345183" y="21965"/>
                    <a:pt x="6350000" y="33594"/>
                    <a:pt x="6350000" y="45720"/>
                  </a:cubicBezTo>
                  <a:lnTo>
                    <a:pt x="6350000" y="2748280"/>
                  </a:lnTo>
                  <a:cubicBezTo>
                    <a:pt x="6350000" y="2773531"/>
                    <a:pt x="6329530" y="2794000"/>
                    <a:pt x="6304280" y="2794000"/>
                  </a:cubicBezTo>
                  <a:lnTo>
                    <a:pt x="45720" y="2794000"/>
                  </a:lnTo>
                  <a:cubicBezTo>
                    <a:pt x="20470" y="2794000"/>
                    <a:pt x="0" y="2773531"/>
                    <a:pt x="0" y="2748280"/>
                  </a:cubicBezTo>
                  <a:lnTo>
                    <a:pt x="0" y="45720"/>
                  </a:lnTo>
                  <a:cubicBezTo>
                    <a:pt x="0" y="20470"/>
                    <a:pt x="20470" y="0"/>
                    <a:pt x="45720" y="0"/>
                  </a:cubicBezTo>
                  <a:close/>
                </a:path>
              </a:pathLst>
            </a:custGeom>
            <a:solidFill>
              <a:srgbClr val="F06C5B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9525"/>
              <a:ext cx="6350000" cy="2784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MEMORI KERJA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43000" y="2857500"/>
            <a:ext cx="3619500" cy="1428750"/>
            <a:chOff x="0" y="0"/>
            <a:chExt cx="4826000" cy="1905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26000" cy="1905000"/>
            </a:xfrm>
            <a:custGeom>
              <a:avLst/>
              <a:gdLst/>
              <a:ahLst/>
              <a:cxnLst/>
              <a:rect l="l" t="t" r="r" b="b"/>
              <a:pathLst>
                <a:path w="4826000" h="1905000">
                  <a:moveTo>
                    <a:pt x="60158" y="0"/>
                  </a:moveTo>
                  <a:lnTo>
                    <a:pt x="4765842" y="0"/>
                  </a:lnTo>
                  <a:cubicBezTo>
                    <a:pt x="4799066" y="0"/>
                    <a:pt x="4826000" y="26934"/>
                    <a:pt x="4826000" y="60158"/>
                  </a:cubicBezTo>
                  <a:lnTo>
                    <a:pt x="4826000" y="1844842"/>
                  </a:lnTo>
                  <a:cubicBezTo>
                    <a:pt x="4826000" y="1878066"/>
                    <a:pt x="4799066" y="1905000"/>
                    <a:pt x="4765842" y="1905000"/>
                  </a:cubicBezTo>
                  <a:lnTo>
                    <a:pt x="60158" y="1905000"/>
                  </a:lnTo>
                  <a:cubicBezTo>
                    <a:pt x="26934" y="1905000"/>
                    <a:pt x="0" y="1878066"/>
                    <a:pt x="0" y="1844842"/>
                  </a:cubicBezTo>
                  <a:lnTo>
                    <a:pt x="0" y="60158"/>
                  </a:lnTo>
                  <a:cubicBezTo>
                    <a:pt x="0" y="26934"/>
                    <a:pt x="26934" y="0"/>
                    <a:pt x="60158" y="0"/>
                  </a:cubicBez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9525"/>
              <a:ext cx="4826000" cy="1895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PERHATIAN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>
            <a:off x="4953000" y="3571875"/>
            <a:ext cx="1619250" cy="1381125"/>
          </a:xfrm>
          <a:prstGeom prst="line">
            <a:avLst/>
          </a:prstGeom>
          <a:ln w="38100" cap="flat">
            <a:solidFill>
              <a:srgbClr val="60778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>
            <a:off x="1143000" y="7048500"/>
            <a:ext cx="3619500" cy="1428750"/>
            <a:chOff x="0" y="0"/>
            <a:chExt cx="4826000" cy="1905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26000" cy="1905000"/>
            </a:xfrm>
            <a:custGeom>
              <a:avLst/>
              <a:gdLst/>
              <a:ahLst/>
              <a:cxnLst/>
              <a:rect l="l" t="t" r="r" b="b"/>
              <a:pathLst>
                <a:path w="4826000" h="1905000">
                  <a:moveTo>
                    <a:pt x="60158" y="0"/>
                  </a:moveTo>
                  <a:lnTo>
                    <a:pt x="4765842" y="0"/>
                  </a:lnTo>
                  <a:cubicBezTo>
                    <a:pt x="4799066" y="0"/>
                    <a:pt x="4826000" y="26934"/>
                    <a:pt x="4826000" y="60158"/>
                  </a:cubicBezTo>
                  <a:lnTo>
                    <a:pt x="4826000" y="1844842"/>
                  </a:lnTo>
                  <a:cubicBezTo>
                    <a:pt x="4826000" y="1878066"/>
                    <a:pt x="4799066" y="1905000"/>
                    <a:pt x="4765842" y="1905000"/>
                  </a:cubicBezTo>
                  <a:lnTo>
                    <a:pt x="60158" y="1905000"/>
                  </a:lnTo>
                  <a:cubicBezTo>
                    <a:pt x="26934" y="1905000"/>
                    <a:pt x="0" y="1878066"/>
                    <a:pt x="0" y="1844842"/>
                  </a:cubicBezTo>
                  <a:lnTo>
                    <a:pt x="0" y="60158"/>
                  </a:lnTo>
                  <a:cubicBezTo>
                    <a:pt x="0" y="26934"/>
                    <a:pt x="26934" y="0"/>
                    <a:pt x="60158" y="0"/>
                  </a:cubicBez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9525"/>
              <a:ext cx="4826000" cy="1895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KAPASITAS</a:t>
              </a:r>
            </a:p>
          </p:txBody>
        </p:sp>
      </p:grpSp>
      <p:sp>
        <p:nvSpPr>
          <p:cNvPr id="17" name="AutoShape 17"/>
          <p:cNvSpPr/>
          <p:nvPr/>
        </p:nvSpPr>
        <p:spPr>
          <a:xfrm flipV="1">
            <a:off x="4953000" y="4953000"/>
            <a:ext cx="1619250" cy="2809875"/>
          </a:xfrm>
          <a:prstGeom prst="line">
            <a:avLst/>
          </a:prstGeom>
          <a:ln w="38100" cap="flat">
            <a:solidFill>
              <a:srgbClr val="60778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13525500" y="2857500"/>
            <a:ext cx="3619500" cy="1428750"/>
            <a:chOff x="0" y="0"/>
            <a:chExt cx="4826000" cy="1905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826000" cy="1905000"/>
            </a:xfrm>
            <a:custGeom>
              <a:avLst/>
              <a:gdLst/>
              <a:ahLst/>
              <a:cxnLst/>
              <a:rect l="l" t="t" r="r" b="b"/>
              <a:pathLst>
                <a:path w="4826000" h="1905000">
                  <a:moveTo>
                    <a:pt x="60158" y="0"/>
                  </a:moveTo>
                  <a:lnTo>
                    <a:pt x="4765842" y="0"/>
                  </a:lnTo>
                  <a:cubicBezTo>
                    <a:pt x="4799066" y="0"/>
                    <a:pt x="4826000" y="26934"/>
                    <a:pt x="4826000" y="60158"/>
                  </a:cubicBezTo>
                  <a:lnTo>
                    <a:pt x="4826000" y="1844842"/>
                  </a:lnTo>
                  <a:cubicBezTo>
                    <a:pt x="4826000" y="1878066"/>
                    <a:pt x="4799066" y="1905000"/>
                    <a:pt x="4765842" y="1905000"/>
                  </a:cubicBezTo>
                  <a:lnTo>
                    <a:pt x="60158" y="1905000"/>
                  </a:lnTo>
                  <a:cubicBezTo>
                    <a:pt x="26934" y="1905000"/>
                    <a:pt x="0" y="1878066"/>
                    <a:pt x="0" y="1844842"/>
                  </a:cubicBezTo>
                  <a:lnTo>
                    <a:pt x="0" y="60158"/>
                  </a:lnTo>
                  <a:cubicBezTo>
                    <a:pt x="0" y="26934"/>
                    <a:pt x="26934" y="0"/>
                    <a:pt x="60158" y="0"/>
                  </a:cubicBez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9525"/>
              <a:ext cx="4826000" cy="1895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BAHASA</a:t>
              </a:r>
            </a:p>
          </p:txBody>
        </p:sp>
      </p:grpSp>
      <p:sp>
        <p:nvSpPr>
          <p:cNvPr id="21" name="AutoShape 21"/>
          <p:cNvSpPr/>
          <p:nvPr/>
        </p:nvSpPr>
        <p:spPr>
          <a:xfrm flipH="1">
            <a:off x="11715750" y="3571875"/>
            <a:ext cx="1619250" cy="1381125"/>
          </a:xfrm>
          <a:prstGeom prst="line">
            <a:avLst/>
          </a:prstGeom>
          <a:ln w="38100" cap="flat">
            <a:solidFill>
              <a:srgbClr val="60778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2" name="Group 22"/>
          <p:cNvGrpSpPr/>
          <p:nvPr/>
        </p:nvGrpSpPr>
        <p:grpSpPr>
          <a:xfrm>
            <a:off x="13525500" y="7048500"/>
            <a:ext cx="3619500" cy="1428750"/>
            <a:chOff x="0" y="0"/>
            <a:chExt cx="4826000" cy="1905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826000" cy="1905000"/>
            </a:xfrm>
            <a:custGeom>
              <a:avLst/>
              <a:gdLst/>
              <a:ahLst/>
              <a:cxnLst/>
              <a:rect l="l" t="t" r="r" b="b"/>
              <a:pathLst>
                <a:path w="4826000" h="1905000">
                  <a:moveTo>
                    <a:pt x="60158" y="0"/>
                  </a:moveTo>
                  <a:lnTo>
                    <a:pt x="4765842" y="0"/>
                  </a:lnTo>
                  <a:cubicBezTo>
                    <a:pt x="4799066" y="0"/>
                    <a:pt x="4826000" y="26934"/>
                    <a:pt x="4826000" y="60158"/>
                  </a:cubicBezTo>
                  <a:lnTo>
                    <a:pt x="4826000" y="1844842"/>
                  </a:lnTo>
                  <a:cubicBezTo>
                    <a:pt x="4826000" y="1878066"/>
                    <a:pt x="4799066" y="1905000"/>
                    <a:pt x="4765842" y="1905000"/>
                  </a:cubicBezTo>
                  <a:lnTo>
                    <a:pt x="60158" y="1905000"/>
                  </a:lnTo>
                  <a:cubicBezTo>
                    <a:pt x="26934" y="1905000"/>
                    <a:pt x="0" y="1878066"/>
                    <a:pt x="0" y="1844842"/>
                  </a:cubicBezTo>
                  <a:lnTo>
                    <a:pt x="0" y="60158"/>
                  </a:lnTo>
                  <a:cubicBezTo>
                    <a:pt x="0" y="26934"/>
                    <a:pt x="26934" y="0"/>
                    <a:pt x="60158" y="0"/>
                  </a:cubicBez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0" y="9525"/>
              <a:ext cx="4826000" cy="1895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PEMECAHAN</a:t>
              </a:r>
            </a:p>
            <a:p>
              <a:pPr algn="ctr">
                <a:lnSpc>
                  <a:spcPts val="2156"/>
                </a:lnSpc>
              </a:pPr>
              <a:r>
                <a:rPr lang="en-US" sz="1875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MASALAH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 flipH="1" flipV="1">
            <a:off x="11715750" y="4953000"/>
            <a:ext cx="1619250" cy="2809875"/>
          </a:xfrm>
          <a:prstGeom prst="line">
            <a:avLst/>
          </a:prstGeom>
          <a:ln w="38100" cap="flat">
            <a:solidFill>
              <a:srgbClr val="607789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590550"/>
            <a:ext cx="762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F2C14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19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19062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Referensi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1981200"/>
            <a:ext cx="16192500" cy="28575"/>
            <a:chOff x="0" y="0"/>
            <a:chExt cx="21590000" cy="38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90000" cy="38100"/>
            </a:xfrm>
            <a:custGeom>
              <a:avLst/>
              <a:gdLst/>
              <a:ahLst/>
              <a:cxnLst/>
              <a:rect l="l" t="t" r="r" b="b"/>
              <a:pathLst>
                <a:path w="21590000" h="38100">
                  <a:moveTo>
                    <a:pt x="0" y="0"/>
                  </a:moveTo>
                  <a:lnTo>
                    <a:pt x="21590000" y="0"/>
                  </a:lnTo>
                  <a:lnTo>
                    <a:pt x="21590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6A6A1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590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714500" y="2895600"/>
            <a:ext cx="14287500" cy="2364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25"/>
              </a:lnSpc>
            </a:pPr>
            <a:r>
              <a:rPr lang="en-US" sz="2700" dirty="0" err="1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Solso</a:t>
            </a:r>
            <a:r>
              <a:rPr lang="en-US" sz="2700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, R. L., </a:t>
            </a:r>
            <a:r>
              <a:rPr lang="en-US" sz="2700" dirty="0" err="1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MacLin</a:t>
            </a:r>
            <a:r>
              <a:rPr lang="en-US" sz="2700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, O. H., &amp; </a:t>
            </a:r>
            <a:r>
              <a:rPr lang="en-US" sz="2700" dirty="0" err="1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MacLin</a:t>
            </a:r>
            <a:r>
              <a:rPr lang="en-US" sz="2700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, M. K.  •  Cognitive Psychology</a:t>
            </a:r>
          </a:p>
          <a:p>
            <a:pPr algn="l">
              <a:lnSpc>
                <a:spcPts val="4725"/>
              </a:lnSpc>
            </a:pPr>
            <a:r>
              <a:rPr lang="en-US" sz="2700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Baddeley, A. D.  •  Working Memory, Thought, and Action</a:t>
            </a:r>
          </a:p>
          <a:p>
            <a:pPr algn="l">
              <a:lnSpc>
                <a:spcPts val="4725"/>
              </a:lnSpc>
            </a:pPr>
            <a:r>
              <a:rPr lang="en-US" sz="2700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Cowan, N.  •  Working Memory Capacity</a:t>
            </a:r>
          </a:p>
          <a:p>
            <a:pPr algn="l">
              <a:lnSpc>
                <a:spcPts val="4725"/>
              </a:lnSpc>
            </a:pPr>
            <a:r>
              <a:rPr lang="en-US" sz="2700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Miyake, A. &amp; Shah, P.  •  Models of Working Memory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420</Words>
  <Application>Microsoft Office PowerPoint</Application>
  <PresentationFormat>Custom</PresentationFormat>
  <Paragraphs>134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DM Sans Bold</vt:lpstr>
      <vt:lpstr>Calibri</vt:lpstr>
      <vt:lpstr>Source Sans 3 Bold</vt:lpstr>
      <vt:lpstr>Source Sans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Memori Kerja</dc:title>
  <dc:creator>Inayah wibawanti</dc:creator>
  <cp:lastModifiedBy>Rheiki iki</cp:lastModifiedBy>
  <cp:revision>3</cp:revision>
  <dcterms:created xsi:type="dcterms:W3CDTF">2006-08-16T00:00:00Z</dcterms:created>
  <dcterms:modified xsi:type="dcterms:W3CDTF">2026-10-04T23:14:10Z</dcterms:modified>
  <dc:identifier>DAHWWtT_x5c</dc:identifier>
</cp:coreProperties>
</file>